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tr-TR" u="sng" dirty="0" smtClean="0">
                <a:solidFill>
                  <a:srgbClr val="0070C0"/>
                </a:solidFill>
              </a:rPr>
              <a:t>TKYS </a:t>
            </a:r>
            <a:br>
              <a:rPr lang="tr-TR" u="sng" dirty="0" smtClean="0">
                <a:solidFill>
                  <a:srgbClr val="0070C0"/>
                </a:solidFill>
              </a:rPr>
            </a:br>
            <a:r>
              <a:rPr lang="tr-TR" u="sng" dirty="0" smtClean="0">
                <a:solidFill>
                  <a:srgbClr val="0070C0"/>
                </a:solidFill>
              </a:rPr>
              <a:t>150 Ambarındaki Malzemelerin Tüketime Verilmesi </a:t>
            </a:r>
            <a:endParaRPr lang="tr-TR" u="sng" dirty="0">
              <a:solidFill>
                <a:srgbClr val="0070C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000364" y="2571744"/>
            <a:ext cx="59293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ysClr val="windowText" lastClr="000000"/>
                </a:solidFill>
              </a:rPr>
              <a:t>Malzemelerin tüketime verilebilmesi için öncelikle istek birim yetkilisi tanımlanır.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3571876"/>
            <a:ext cx="592935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Tanımlanacak Personel ilk defa KBS şifresi alıyorsa personelin e-mail adresi olması gerekir. </a:t>
            </a:r>
          </a:p>
          <a:p>
            <a:r>
              <a:rPr lang="tr-TR" dirty="0" smtClean="0"/>
              <a:t>Çünkü; herhangi bir şekilde şifre unutulur ise geçici şifre         e-mail adresimize gelsin.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000364" y="5072074"/>
            <a:ext cx="59293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Şimdi bu adımların nasıl gerçekleşeceğini görelim…</a:t>
            </a:r>
            <a:endParaRPr lang="tr-T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-142908" y="0"/>
            <a:ext cx="9286908" cy="1557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solidFill>
                  <a:srgbClr val="00B0F0"/>
                </a:solidFill>
              </a:rPr>
              <a:t>TAŞINIR İSTEK YETKİLİSİ TARAFINDAN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TİB </a:t>
            </a:r>
            <a:r>
              <a:rPr lang="tr-T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OLUŞTURMA İŞLEMİ</a:t>
            </a:r>
          </a:p>
        </p:txBody>
      </p:sp>
      <p:sp>
        <p:nvSpPr>
          <p:cNvPr id="4" name="3 Oval Belirtme Çizgisi"/>
          <p:cNvSpPr/>
          <p:nvPr/>
        </p:nvSpPr>
        <p:spPr>
          <a:xfrm>
            <a:off x="3786182" y="4572008"/>
            <a:ext cx="4932362" cy="1560533"/>
          </a:xfrm>
          <a:prstGeom prst="wedgeEllipseCallout">
            <a:avLst>
              <a:gd name="adj1" fmla="val -11312"/>
              <a:gd name="adj2" fmla="val -1151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Taşınır İstek Birimi Yetkilisi 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KBS’nin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 Taşınır Kayıt ve Yönetim Sistemine Girmesi gerekir.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363" y="0"/>
            <a:ext cx="950436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364163" y="1052513"/>
            <a:ext cx="3168650" cy="1333500"/>
          </a:xfrm>
          <a:prstGeom prst="wedgeEllipseCallout">
            <a:avLst>
              <a:gd name="adj1" fmla="val -81138"/>
              <a:gd name="adj2" fmla="val 1484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Taşınır İstek Birimi Yetkilisi </a:t>
            </a:r>
            <a:r>
              <a:rPr lang="tr-TR" dirty="0" err="1">
                <a:solidFill>
                  <a:schemeClr val="tx1"/>
                </a:solidFill>
              </a:rPr>
              <a:t>KBS’ye</a:t>
            </a:r>
            <a:r>
              <a:rPr lang="tr-TR" dirty="0">
                <a:solidFill>
                  <a:schemeClr val="tx1"/>
                </a:solidFill>
              </a:rPr>
              <a:t> Kendi TC. ve Şifresi ile girer.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2268538" y="2133600"/>
            <a:ext cx="5903912" cy="1331913"/>
          </a:xfrm>
          <a:prstGeom prst="wedgeEllipseCallout">
            <a:avLst>
              <a:gd name="adj1" fmla="val -68683"/>
              <a:gd name="adj2" fmla="val -251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Taşınır İstek Birimi Yetkilisi </a:t>
            </a:r>
            <a:r>
              <a:rPr lang="tr-TR" dirty="0" err="1">
                <a:solidFill>
                  <a:schemeClr val="tx1"/>
                </a:solidFill>
              </a:rPr>
              <a:t>KBS’ye</a:t>
            </a:r>
            <a:r>
              <a:rPr lang="tr-TR" dirty="0">
                <a:solidFill>
                  <a:schemeClr val="tx1"/>
                </a:solidFill>
              </a:rPr>
              <a:t> kendi adıyla girip Taşınır  İstek Belgesi oluştur sekmesine tıkladığında sayfa bu şekil açılır.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6357950" y="2071678"/>
            <a:ext cx="2449512" cy="2989262"/>
          </a:xfrm>
          <a:prstGeom prst="wedgeEllipseCallout">
            <a:avLst>
              <a:gd name="adj1" fmla="val 5686"/>
              <a:gd name="adj2" fmla="val 779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1- Taşınır İstek Belgesi Oluşturabilmek için Kişi/Birim seçilmelidir. Malzemeyi Kime verecekse onu seçmelidir.</a:t>
            </a:r>
          </a:p>
        </p:txBody>
      </p:sp>
      <p:sp>
        <p:nvSpPr>
          <p:cNvPr id="4" name="3 Oval Belirtme Çizgisi"/>
          <p:cNvSpPr/>
          <p:nvPr/>
        </p:nvSpPr>
        <p:spPr>
          <a:xfrm>
            <a:off x="0" y="3284538"/>
            <a:ext cx="2520950" cy="1800225"/>
          </a:xfrm>
          <a:prstGeom prst="wedgeEllipseCallout">
            <a:avLst>
              <a:gd name="adj1" fmla="val 132976"/>
              <a:gd name="adj2" fmla="val -735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2- İstenecek Taşınır İstek Belgesi Listesi oluşturmak için talep miktarları girilir.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2411413" y="4437063"/>
            <a:ext cx="2881312" cy="1836737"/>
          </a:xfrm>
          <a:prstGeom prst="wedgeEllipseCallout">
            <a:avLst>
              <a:gd name="adj1" fmla="val 94578"/>
              <a:gd name="adj2" fmla="val 43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Talep miktarları yazıldıktan sonra  TİB oluştur sekmesine tıklanır.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39750" y="1773238"/>
            <a:ext cx="2879725" cy="1836737"/>
          </a:xfrm>
          <a:prstGeom prst="wedgeEllipseCallout">
            <a:avLst>
              <a:gd name="adj1" fmla="val 60517"/>
              <a:gd name="adj2" fmla="val 329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TİB oluştur sekmesine tıklandığında bu şekilde uyarı gelir.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"/>
            <a:ext cx="8928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4643438" y="3571876"/>
            <a:ext cx="3457575" cy="1655763"/>
          </a:xfrm>
          <a:prstGeom prst="wedgeEllipseCallout">
            <a:avLst>
              <a:gd name="adj1" fmla="val 39954"/>
              <a:gd name="adj2" fmla="val -771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1-TİB Detay göster sekmesine tıklanırsa Taşınır İstek Belgesi Detayı çizelge şeklinde açılır.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395288" y="5373688"/>
            <a:ext cx="8532812" cy="12239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00B0F0"/>
                </a:solidFill>
              </a:rPr>
              <a:t>TAŞINIR İSTEK YETKİLİSİ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</a:rPr>
              <a:t>TİB OLUŞTURMA İŞLEMİNİ BİTİRMİŞTİR.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0" y="0"/>
            <a:ext cx="8893175" cy="15573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00B0F0"/>
                </a:solidFill>
              </a:rPr>
              <a:t>Okulun TKYS’ si ile Giriş Yapıyoruz 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4" name="3 Oval Belirtme Çizgisi"/>
          <p:cNvSpPr/>
          <p:nvPr/>
        </p:nvSpPr>
        <p:spPr>
          <a:xfrm>
            <a:off x="4211638" y="4797425"/>
            <a:ext cx="4932362" cy="2060575"/>
          </a:xfrm>
          <a:prstGeom prst="wedgeEllipseCallout">
            <a:avLst>
              <a:gd name="adj1" fmla="val -11312"/>
              <a:gd name="adj2" fmla="val -11518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/>
                </a:solidFill>
              </a:rPr>
              <a:t>KBS’nin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r>
              <a:rPr lang="tr-TR" dirty="0">
                <a:solidFill>
                  <a:schemeClr val="tx1"/>
                </a:solidFill>
              </a:rPr>
              <a:t>Taşınır Kayıt ve Yönetim Sistemine </a:t>
            </a:r>
            <a:r>
              <a:rPr lang="tr-TR" dirty="0" smtClean="0">
                <a:solidFill>
                  <a:schemeClr val="tx1"/>
                </a:solidFill>
              </a:rPr>
              <a:t>Girilmesi gerekir.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85984" y="5357826"/>
            <a:ext cx="4572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ysClr val="windowText" lastClr="000000"/>
                </a:solidFill>
              </a:rPr>
              <a:t>Tc</a:t>
            </a:r>
            <a:r>
              <a:rPr lang="tr-TR" dirty="0" smtClean="0">
                <a:solidFill>
                  <a:sysClr val="windowText" lastClr="000000"/>
                </a:solidFill>
              </a:rPr>
              <a:t>. kimlik no ve şifre girerek giriş yapıyoruz.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C:\Users\dell\Desktop\devir alma\RESİM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092700" cy="495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 Belirtme Çizgisi"/>
          <p:cNvSpPr/>
          <p:nvPr/>
        </p:nvSpPr>
        <p:spPr>
          <a:xfrm>
            <a:off x="6143636" y="1357298"/>
            <a:ext cx="2736850" cy="2519363"/>
          </a:xfrm>
          <a:prstGeom prst="wedgeEllipseCallout">
            <a:avLst>
              <a:gd name="adj1" fmla="val -230802"/>
              <a:gd name="adj2" fmla="val 1742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Taşınır Kayıt Kontrol Yetkilisi TİB görmek için Taşınır İstek Belgesi Listesi sekmesine gider.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devir alma\RESİM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5" name="4 Aşağı Ok"/>
          <p:cNvSpPr/>
          <p:nvPr/>
        </p:nvSpPr>
        <p:spPr>
          <a:xfrm>
            <a:off x="5715008" y="2071678"/>
            <a:ext cx="428628" cy="8572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71472" y="6211669"/>
            <a:ext cx="76438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ysClr val="windowText" lastClr="000000"/>
                </a:solidFill>
              </a:rPr>
              <a:t>Kbs</a:t>
            </a:r>
            <a:r>
              <a:rPr lang="tr-TR" dirty="0" smtClean="0">
                <a:solidFill>
                  <a:sysClr val="windowText" lastClr="000000"/>
                </a:solidFill>
              </a:rPr>
              <a:t> den taşınır kayıt ve yönetim sistemine (TKYS) giriş yapıyoruz.</a:t>
            </a:r>
          </a:p>
          <a:p>
            <a:pPr algn="ctr"/>
            <a:endParaRPr lang="tr-TR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85720" y="214290"/>
            <a:ext cx="6286544" cy="307777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/>
              <a:t>İnternet tarayıcı olarak </a:t>
            </a:r>
            <a:r>
              <a:rPr lang="tr-TR" sz="1400" b="1" dirty="0" err="1" smtClean="0">
                <a:solidFill>
                  <a:srgbClr val="FF0000"/>
                </a:solidFill>
              </a:rPr>
              <a:t>Mozilla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Firefox</a:t>
            </a:r>
            <a:r>
              <a:rPr lang="tr-TR" sz="1400" b="1" dirty="0" smtClean="0">
                <a:solidFill>
                  <a:srgbClr val="FF0000"/>
                </a:solidFill>
              </a:rPr>
              <a:t>  </a:t>
            </a:r>
            <a:r>
              <a:rPr lang="tr-TR" sz="1400" b="1" dirty="0" smtClean="0"/>
              <a:t>kullanılması gerekmektedir. </a:t>
            </a:r>
            <a:r>
              <a:rPr lang="tr-TR" sz="1400" b="1" dirty="0" smtClean="0">
                <a:solidFill>
                  <a:srgbClr val="FF0000"/>
                </a:solidFill>
              </a:rPr>
              <a:t>unutmayalım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322473" y="3744461"/>
            <a:ext cx="4122567" cy="2393266"/>
          </a:xfrm>
          <a:prstGeom prst="wedgeEllipseCallout">
            <a:avLst>
              <a:gd name="adj1" fmla="val 52289"/>
              <a:gd name="adj2" fmla="val -628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b="1" dirty="0">
                <a:solidFill>
                  <a:schemeClr val="tx1"/>
                </a:solidFill>
              </a:rPr>
              <a:t> Taşınır İstek Belgesi Listesi sekmesi tıklandığında ekran bu şekilde görülür Rapor tıklandığında aşağıdaki şekilde TİB gözükür.</a:t>
            </a:r>
            <a:endParaRPr lang="tr-TR" b="1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0" y="2205038"/>
            <a:ext cx="3419475" cy="2160587"/>
          </a:xfrm>
          <a:prstGeom prst="wedgeEllipseCallout">
            <a:avLst>
              <a:gd name="adj1" fmla="val 63795"/>
              <a:gd name="adj2" fmla="val -913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b="1" dirty="0">
                <a:solidFill>
                  <a:schemeClr val="tx1"/>
                </a:solidFill>
              </a:rPr>
              <a:t> 1--Taşınır İstek Belgesinde  Malzemenin  kime verildiği görülür.</a:t>
            </a:r>
          </a:p>
        </p:txBody>
      </p:sp>
      <p:sp>
        <p:nvSpPr>
          <p:cNvPr id="4" name="3 Oval Belirtme Çizgisi"/>
          <p:cNvSpPr/>
          <p:nvPr/>
        </p:nvSpPr>
        <p:spPr>
          <a:xfrm>
            <a:off x="6191250" y="1196975"/>
            <a:ext cx="2952750" cy="2160588"/>
          </a:xfrm>
          <a:prstGeom prst="wedgeEllipseCallout">
            <a:avLst>
              <a:gd name="adj1" fmla="val -96699"/>
              <a:gd name="adj2" fmla="val 148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b="1" dirty="0">
                <a:solidFill>
                  <a:schemeClr val="tx1"/>
                </a:solidFill>
              </a:rPr>
              <a:t> 2--Taşınır İstek Belgesi </a:t>
            </a:r>
            <a:r>
              <a:rPr lang="tr-TR" b="1" dirty="0" err="1">
                <a:solidFill>
                  <a:schemeClr val="tx1"/>
                </a:solidFill>
              </a:rPr>
              <a:t>nde</a:t>
            </a:r>
            <a:r>
              <a:rPr lang="tr-TR" b="1" dirty="0">
                <a:solidFill>
                  <a:schemeClr val="tx1"/>
                </a:solidFill>
              </a:rPr>
              <a:t> Taşınır Kayıt Kontrol Yetkilisi ve Taşınır İstek Birim Yetkilisi </a:t>
            </a:r>
            <a:r>
              <a:rPr lang="tr-TR" b="1" dirty="0" err="1">
                <a:solidFill>
                  <a:schemeClr val="tx1"/>
                </a:solidFill>
              </a:rPr>
              <a:t>burda</a:t>
            </a:r>
            <a:r>
              <a:rPr lang="tr-TR" b="1" dirty="0">
                <a:solidFill>
                  <a:schemeClr val="tx1"/>
                </a:solidFill>
              </a:rPr>
              <a:t> yazar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322473" y="3744461"/>
            <a:ext cx="4122567" cy="2393266"/>
          </a:xfrm>
          <a:prstGeom prst="wedgeEllipseCallout">
            <a:avLst>
              <a:gd name="adj1" fmla="val 85744"/>
              <a:gd name="adj2" fmla="val -637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b="1" dirty="0">
                <a:solidFill>
                  <a:schemeClr val="tx1"/>
                </a:solidFill>
              </a:rPr>
              <a:t> Taşınır İstek Belgesi Listesi sekmesi tıklandığında ekran bu şekilde görülür istenen Taşınırları karşılamak için </a:t>
            </a:r>
            <a:r>
              <a:rPr lang="tr-TR" b="1" dirty="0" err="1">
                <a:solidFill>
                  <a:schemeClr val="tx1"/>
                </a:solidFill>
              </a:rPr>
              <a:t>Tif</a:t>
            </a:r>
            <a:r>
              <a:rPr lang="tr-TR" b="1" dirty="0">
                <a:solidFill>
                  <a:schemeClr val="tx1"/>
                </a:solidFill>
              </a:rPr>
              <a:t> Oluştur sekmesi tıklanır.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642910" y="3786190"/>
            <a:ext cx="4752975" cy="2160588"/>
          </a:xfrm>
          <a:prstGeom prst="wedgeEllipseCallout">
            <a:avLst>
              <a:gd name="adj1" fmla="val 39942"/>
              <a:gd name="adj2" fmla="val -9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Tif</a:t>
            </a:r>
            <a:r>
              <a:rPr lang="tr-TR" b="1" dirty="0">
                <a:solidFill>
                  <a:schemeClr val="tx1"/>
                </a:solidFill>
              </a:rPr>
              <a:t> Oluştur sekmesi tıklandığında açılan sayfada Ambarda olan Mevcut ve Talep edilen miktarlar görülür karşılanan diye bir sütun vardır buraya Tüketime vereceğimiz miktarlar yazılır.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500166" y="3857628"/>
            <a:ext cx="4226432" cy="2286560"/>
          </a:xfrm>
          <a:prstGeom prst="wedgeEllipseCallout">
            <a:avLst>
              <a:gd name="adj1" fmla="val 31230"/>
              <a:gd name="adj2" fmla="val -1066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İstenen Taşınırları karşılamak için Miktarlar yazılır.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217902" y="3652650"/>
            <a:ext cx="4156363" cy="2312048"/>
          </a:xfrm>
          <a:prstGeom prst="wedgeEllipseCallout">
            <a:avLst>
              <a:gd name="adj1" fmla="val -14947"/>
              <a:gd name="adj2" fmla="val -984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İstenen Taşınır Miktarlar yazıldıktan sonra Taşınır İşlem/Zimmet Fişi Oluştur Tıklanır.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249684" y="3627576"/>
            <a:ext cx="4191490" cy="2338111"/>
          </a:xfrm>
          <a:prstGeom prst="wedgeEllipseCallout">
            <a:avLst>
              <a:gd name="adj1" fmla="val 446"/>
              <a:gd name="adj2" fmla="val -1125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İstenen Taşınır Miktarlar yazıldıktan sonra Taşınır İşlem/Zimmet Fişi Oluştur Tıklandığında bu şekilde uyarı verir.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3714744" y="3500438"/>
            <a:ext cx="4965188" cy="1916593"/>
          </a:xfrm>
          <a:prstGeom prst="wedgeEllipseCallout">
            <a:avLst>
              <a:gd name="adj1" fmla="val -58651"/>
              <a:gd name="adj2" fmla="val -1046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 Taşınır İşlem Fişi Kaydınız yapılmıştır uyarısını gördüğümüzde  Onaylama İşlemlerinden Çıkış </a:t>
            </a:r>
            <a:r>
              <a:rPr lang="tr-TR" b="1" dirty="0" err="1">
                <a:solidFill>
                  <a:schemeClr val="tx1"/>
                </a:solidFill>
              </a:rPr>
              <a:t>Tifleri</a:t>
            </a:r>
            <a:r>
              <a:rPr lang="tr-TR" b="1" dirty="0">
                <a:solidFill>
                  <a:schemeClr val="tx1"/>
                </a:solidFill>
              </a:rPr>
              <a:t> seçilir ve  görülen TİF onaylanır. </a:t>
            </a:r>
          </a:p>
        </p:txBody>
      </p:sp>
      <p:sp>
        <p:nvSpPr>
          <p:cNvPr id="4" name="3 Bulut Belirtme Çizgisi"/>
          <p:cNvSpPr/>
          <p:nvPr/>
        </p:nvSpPr>
        <p:spPr>
          <a:xfrm>
            <a:off x="214282" y="2500306"/>
            <a:ext cx="2571768" cy="121444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Taşınır Mal işlemlerinden Onaylama işlemleri tıklanır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1071538" y="1428736"/>
            <a:ext cx="3744912" cy="1295400"/>
          </a:xfrm>
          <a:prstGeom prst="wedgeEllipseCallout">
            <a:avLst>
              <a:gd name="adj1" fmla="val -10491"/>
              <a:gd name="adj2" fmla="val 1812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Çıkış </a:t>
            </a:r>
            <a:r>
              <a:rPr lang="tr-TR" b="1" dirty="0" err="1">
                <a:solidFill>
                  <a:schemeClr val="tx1"/>
                </a:solidFill>
              </a:rPr>
              <a:t>Tifi</a:t>
            </a:r>
            <a:r>
              <a:rPr lang="tr-TR" b="1" dirty="0">
                <a:solidFill>
                  <a:schemeClr val="tx1"/>
                </a:solidFill>
              </a:rPr>
              <a:t> onaylandığında Fiş no gösteren Taşınır İşlem Fişi </a:t>
            </a:r>
            <a:r>
              <a:rPr lang="tr-TR" b="1" dirty="0" smtClean="0">
                <a:solidFill>
                  <a:schemeClr val="tx1"/>
                </a:solidFill>
              </a:rPr>
              <a:t>alınır… 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3 Oval Belirtme Çizgisi"/>
          <p:cNvSpPr/>
          <p:nvPr/>
        </p:nvSpPr>
        <p:spPr>
          <a:xfrm>
            <a:off x="4071934" y="1643050"/>
            <a:ext cx="3744912" cy="1295400"/>
          </a:xfrm>
          <a:prstGeom prst="wedgeEllipseCallout">
            <a:avLst>
              <a:gd name="adj1" fmla="val -10491"/>
              <a:gd name="adj2" fmla="val 1812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chemeClr val="tx1"/>
                </a:solidFill>
              </a:rPr>
              <a:t>Gördüğünüz gibi tahakkuk numarası  almamış görülüyor. HYS sisteminden girip onay verdiğimiz taktirde tahakkuk numarası alacaktır.</a:t>
            </a:r>
            <a:endParaRPr lang="tr-T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357819" y="571480"/>
            <a:ext cx="3786182" cy="2214554"/>
          </a:xfrm>
          <a:prstGeom prst="wedgeEllipseCallout">
            <a:avLst>
              <a:gd name="adj1" fmla="val -62665"/>
              <a:gd name="adj2" fmla="val 544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chemeClr val="tx1"/>
                </a:solidFill>
              </a:rPr>
              <a:t>Çıkış </a:t>
            </a:r>
            <a:r>
              <a:rPr lang="tr-TR" sz="1600" b="1" dirty="0" err="1">
                <a:solidFill>
                  <a:schemeClr val="tx1"/>
                </a:solidFill>
              </a:rPr>
              <a:t>Tifi</a:t>
            </a:r>
            <a:r>
              <a:rPr lang="tr-TR" sz="1600" b="1" dirty="0">
                <a:solidFill>
                  <a:schemeClr val="tx1"/>
                </a:solidFill>
              </a:rPr>
              <a:t> onaylanarak Onaylı TİF alındıktan sonra , Onaylı Taşınır İşlem Fişleri Menüsünden FİŞ üzerine gelinerek Harcama Yönetim Sistemine Gönder butonuna basılır 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285984" y="5357826"/>
            <a:ext cx="4572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ysClr val="windowText" lastClr="000000"/>
                </a:solidFill>
              </a:rPr>
              <a:t>Tc</a:t>
            </a:r>
            <a:r>
              <a:rPr lang="tr-TR" dirty="0" smtClean="0">
                <a:solidFill>
                  <a:sysClr val="windowText" lastClr="000000"/>
                </a:solidFill>
              </a:rPr>
              <a:t>. kimlik no ve şifre girerek giriş yapıyoruz.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C:\Users\dell\Desktop\devir alma\RESİM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092700" cy="495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devir alma\RESİM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3 Oval Belirtme Çizgisi"/>
          <p:cNvSpPr/>
          <p:nvPr/>
        </p:nvSpPr>
        <p:spPr>
          <a:xfrm>
            <a:off x="5357818" y="1571612"/>
            <a:ext cx="3786182" cy="2214554"/>
          </a:xfrm>
          <a:prstGeom prst="wedgeEllipseCallout">
            <a:avLst>
              <a:gd name="adj1" fmla="val -62665"/>
              <a:gd name="adj2" fmla="val 544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chemeClr val="tx1"/>
                </a:solidFill>
              </a:rPr>
              <a:t>Şimdi HYS ‘ye giriş yapıyoruz…</a:t>
            </a:r>
            <a:endParaRPr lang="tr-T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BİTMEDİ 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Oval Belirtme Çizgisi"/>
          <p:cNvSpPr>
            <a:spLocks noChangeArrowheads="1"/>
          </p:cNvSpPr>
          <p:nvPr/>
        </p:nvSpPr>
        <p:spPr bwMode="auto">
          <a:xfrm>
            <a:off x="1142976" y="3714752"/>
            <a:ext cx="3357586" cy="1000132"/>
          </a:xfrm>
          <a:prstGeom prst="wedgeEllipseCallout">
            <a:avLst>
              <a:gd name="adj1" fmla="val -69616"/>
              <a:gd name="adj2" fmla="val -25651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1000"/>
              </a:spcAft>
            </a:pPr>
            <a:r>
              <a:rPr lang="tr-TR" sz="1400" dirty="0">
                <a:latin typeface="Calibri" pitchFamily="34" charset="0"/>
              </a:rPr>
              <a:t>Taşınır Kayıt Yönetim Sisteminde </a:t>
            </a:r>
            <a:r>
              <a:rPr lang="tr-TR" sz="1400" dirty="0" smtClean="0">
                <a:latin typeface="Calibri" pitchFamily="34" charset="0"/>
              </a:rPr>
              <a:t>Tanımlar sekmesi </a:t>
            </a:r>
            <a:r>
              <a:rPr lang="tr-TR" sz="1400" dirty="0">
                <a:latin typeface="Calibri" pitchFamily="34" charset="0"/>
              </a:rPr>
              <a:t>tıklanır.</a:t>
            </a:r>
            <a:endParaRPr lang="tr-TR" sz="1400" dirty="0"/>
          </a:p>
        </p:txBody>
      </p:sp>
      <p:sp>
        <p:nvSpPr>
          <p:cNvPr id="5" name="4 Akış Çizelgesi: Öteki İşlem"/>
          <p:cNvSpPr/>
          <p:nvPr/>
        </p:nvSpPr>
        <p:spPr>
          <a:xfrm>
            <a:off x="5643570" y="1285860"/>
            <a:ext cx="3143272" cy="18573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İstek birim yetkilisi tanımlamaya başlıyoruz.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 Belirtme Çizgisi"/>
          <p:cNvSpPr/>
          <p:nvPr/>
        </p:nvSpPr>
        <p:spPr>
          <a:xfrm rot="10800000" flipV="1">
            <a:off x="2285984" y="3571876"/>
            <a:ext cx="2520950" cy="1803400"/>
          </a:xfrm>
          <a:prstGeom prst="wedgeEllipseCallout">
            <a:avLst>
              <a:gd name="adj1" fmla="val 111043"/>
              <a:gd name="adj2" fmla="val -811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1-    Tanımlar Menüsü İçeriğindeki istek Birimleri tıklanır.</a:t>
            </a:r>
          </a:p>
        </p:txBody>
      </p:sp>
      <p:sp>
        <p:nvSpPr>
          <p:cNvPr id="6" name="5 Oval Belirtme Çizgisi"/>
          <p:cNvSpPr/>
          <p:nvPr/>
        </p:nvSpPr>
        <p:spPr>
          <a:xfrm>
            <a:off x="5148263" y="2924175"/>
            <a:ext cx="2592387" cy="1368425"/>
          </a:xfrm>
          <a:prstGeom prst="wedgeEllipseCallout">
            <a:avLst>
              <a:gd name="adj1" fmla="val -150608"/>
              <a:gd name="adj2" fmla="val -820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2-  </a:t>
            </a:r>
            <a:r>
              <a:rPr lang="tr-TR" dirty="0"/>
              <a:t> </a:t>
            </a:r>
            <a:r>
              <a:rPr lang="tr-TR" dirty="0">
                <a:solidFill>
                  <a:schemeClr val="tx1"/>
                </a:solidFill>
              </a:rPr>
              <a:t>İstek Birimi Ekle Tıklanır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2 Oval Belirtme Çizgisi"/>
          <p:cNvSpPr/>
          <p:nvPr/>
        </p:nvSpPr>
        <p:spPr>
          <a:xfrm>
            <a:off x="5643570" y="4714884"/>
            <a:ext cx="2952750" cy="1835143"/>
          </a:xfrm>
          <a:prstGeom prst="wedgeEllipseCallout">
            <a:avLst>
              <a:gd name="adj1" fmla="val -76143"/>
              <a:gd name="adj2" fmla="val -629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İstek Birimi Tanımlanır ve Kaydet Butonuna basılır</a:t>
            </a:r>
          </a:p>
        </p:txBody>
      </p:sp>
      <p:sp>
        <p:nvSpPr>
          <p:cNvPr id="4" name="3 Yatay Kaydırma"/>
          <p:cNvSpPr/>
          <p:nvPr/>
        </p:nvSpPr>
        <p:spPr>
          <a:xfrm>
            <a:off x="5857884" y="1643050"/>
            <a:ext cx="2857520" cy="135732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İstek birim kodu 01 verilebilir.</a:t>
            </a:r>
            <a:endParaRPr lang="tr-TR" dirty="0"/>
          </a:p>
        </p:txBody>
      </p:sp>
      <p:sp>
        <p:nvSpPr>
          <p:cNvPr id="5" name="4 Yatay Kaydırma"/>
          <p:cNvSpPr/>
          <p:nvPr/>
        </p:nvSpPr>
        <p:spPr>
          <a:xfrm>
            <a:off x="285720" y="2214554"/>
            <a:ext cx="2857520" cy="135732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İstek birim adı </a:t>
            </a:r>
          </a:p>
          <a:p>
            <a:pPr algn="ctr"/>
            <a:r>
              <a:rPr lang="tr-TR" dirty="0" smtClean="0"/>
              <a:t>150 tüketim diye yazılabilir.</a:t>
            </a:r>
            <a:endParaRPr lang="tr-TR" dirty="0"/>
          </a:p>
        </p:txBody>
      </p:sp>
      <p:sp>
        <p:nvSpPr>
          <p:cNvPr id="6" name="5 Yatay Kaydırma"/>
          <p:cNvSpPr/>
          <p:nvPr/>
        </p:nvSpPr>
        <p:spPr>
          <a:xfrm>
            <a:off x="357158" y="4214818"/>
            <a:ext cx="2857520" cy="135732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İstek birim yetkilisi tanımlı değil seçilecektir.</a:t>
            </a:r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 rot="5400000">
            <a:off x="5357818" y="292893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143240" y="3214686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V="1">
            <a:off x="3214678" y="4071942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214942" y="3071810"/>
            <a:ext cx="3786214" cy="3240087"/>
          </a:xfrm>
          <a:prstGeom prst="wedgeEllipseCallout">
            <a:avLst>
              <a:gd name="adj1" fmla="val -100976"/>
              <a:gd name="adj2" fmla="val -532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İstek Birimi Tanımlanarak Kaydet Butonuna Basıldığında Ekran Bu Şekil Olur.</a:t>
            </a:r>
            <a:endParaRPr lang="tr-T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580063" y="2924175"/>
            <a:ext cx="3095625" cy="2449513"/>
          </a:xfrm>
          <a:prstGeom prst="wedgeEllipseCallout">
            <a:avLst>
              <a:gd name="adj1" fmla="val -145463"/>
              <a:gd name="adj2" fmla="val -594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İstek Birim Tanımlandıktan Sonra İstek Birim Yetkilisi bu şekilde seçilir </a:t>
            </a:r>
          </a:p>
        </p:txBody>
      </p:sp>
      <p:sp>
        <p:nvSpPr>
          <p:cNvPr id="4" name="3 Yatay Kaydırma"/>
          <p:cNvSpPr/>
          <p:nvPr/>
        </p:nvSpPr>
        <p:spPr>
          <a:xfrm>
            <a:off x="1285852" y="4500570"/>
            <a:ext cx="2857520" cy="135732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Tanımlar menüsünden yetkilendirme tıklanır.</a:t>
            </a:r>
            <a:endParaRPr lang="tr-TR" dirty="0"/>
          </a:p>
        </p:txBody>
      </p:sp>
      <p:cxnSp>
        <p:nvCxnSpPr>
          <p:cNvPr id="6" name="5 Düz Ok Bağlayıcısı"/>
          <p:cNvCxnSpPr/>
          <p:nvPr/>
        </p:nvCxnSpPr>
        <p:spPr>
          <a:xfrm rot="16200000" flipV="1">
            <a:off x="392877" y="3750471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 Belirtme Çizgisi"/>
          <p:cNvSpPr/>
          <p:nvPr/>
        </p:nvSpPr>
        <p:spPr>
          <a:xfrm>
            <a:off x="539750" y="5084763"/>
            <a:ext cx="2016125" cy="1117600"/>
          </a:xfrm>
          <a:prstGeom prst="wedgeEllipseCallout">
            <a:avLst>
              <a:gd name="adj1" fmla="val -34769"/>
              <a:gd name="adj2" fmla="val -2190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1-  Kişi Tanımları Sekmesi seçilir</a:t>
            </a:r>
          </a:p>
        </p:txBody>
      </p:sp>
      <p:sp>
        <p:nvSpPr>
          <p:cNvPr id="4" name="3 Oval Belirtme Çizgisi"/>
          <p:cNvSpPr/>
          <p:nvPr/>
        </p:nvSpPr>
        <p:spPr>
          <a:xfrm>
            <a:off x="4572000" y="3141663"/>
            <a:ext cx="4321175" cy="2951162"/>
          </a:xfrm>
          <a:prstGeom prst="wedgeEllipseCallout">
            <a:avLst>
              <a:gd name="adj1" fmla="val -79103"/>
              <a:gd name="adj2" fmla="val -507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cs typeface="Arial" charset="0"/>
              </a:rPr>
              <a:t>2- Seçilen Kişi Ekrana bu şekilde gelir. </a:t>
            </a:r>
            <a:endParaRPr lang="tr-TR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tr-TR" dirty="0" err="1" smtClean="0">
                <a:solidFill>
                  <a:schemeClr val="tx1"/>
                </a:solidFill>
                <a:cs typeface="Arial" charset="0"/>
              </a:rPr>
              <a:t>Burda</a:t>
            </a:r>
            <a:r>
              <a:rPr lang="tr-TR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tr-TR" dirty="0">
                <a:solidFill>
                  <a:schemeClr val="tx1"/>
                </a:solidFill>
                <a:cs typeface="Arial" charset="0"/>
              </a:rPr>
              <a:t>Kişinin e-mail adresi yazılır (Kişi daha önceden her ne sebeple olursa olsun  KBS şifresi almışsa e-posta ve geçici şifre verme açılmaz)   </a:t>
            </a:r>
            <a:endParaRPr lang="tr-TR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  <a:cs typeface="Arial" charset="0"/>
              </a:rPr>
              <a:t>Rol </a:t>
            </a:r>
            <a:r>
              <a:rPr lang="tr-TR" dirty="0">
                <a:solidFill>
                  <a:schemeClr val="tx1"/>
                </a:solidFill>
                <a:cs typeface="Arial" charset="0"/>
              </a:rPr>
              <a:t>tanımlanır ve </a:t>
            </a:r>
            <a:r>
              <a:rPr lang="tr-TR" dirty="0" smtClean="0">
                <a:solidFill>
                  <a:schemeClr val="tx1"/>
                </a:solidFill>
                <a:cs typeface="Arial" charset="0"/>
              </a:rPr>
              <a:t>Geçici </a:t>
            </a:r>
            <a:r>
              <a:rPr lang="tr-TR" dirty="0">
                <a:solidFill>
                  <a:schemeClr val="tx1"/>
                </a:solidFill>
                <a:cs typeface="Arial" charset="0"/>
              </a:rPr>
              <a:t>şifre verilir.”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569</Words>
  <PresentationFormat>Ekran Gösterisi (4:3)</PresentationFormat>
  <Paragraphs>55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TKYS  150 Ambarındaki Malzemelerin Tüketime Verilmesi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BİTMEDİ 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TKYS  150 Ambarındaki Malzemelerin Tüketime Verilmesi </dc:title>
  <dc:creator>dell</dc:creator>
  <cp:lastModifiedBy>dell</cp:lastModifiedBy>
  <cp:revision>59</cp:revision>
  <dcterms:created xsi:type="dcterms:W3CDTF">2015-02-24T08:52:53Z</dcterms:created>
  <dcterms:modified xsi:type="dcterms:W3CDTF">2015-02-25T11:58:50Z</dcterms:modified>
</cp:coreProperties>
</file>