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varScale="1">
        <p:scale>
          <a:sx n="110" d="100"/>
          <a:sy n="110" d="100"/>
        </p:scale>
        <p:origin x="-16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06.03.2015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06.03.2015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357167"/>
            <a:ext cx="7715304" cy="285751"/>
          </a:xfrm>
        </p:spPr>
        <p:txBody>
          <a:bodyPr>
            <a:normAutofit fontScale="90000"/>
          </a:bodyPr>
          <a:lstStyle/>
          <a:p>
            <a:r>
              <a:rPr lang="tr-TR" u="sng" dirty="0" smtClean="0">
                <a:solidFill>
                  <a:srgbClr val="0070C0"/>
                </a:solidFill>
              </a:rPr>
              <a:t>TKYS devir alma işlemi</a:t>
            </a:r>
            <a:endParaRPr lang="tr-TR" u="sng" dirty="0">
              <a:solidFill>
                <a:srgbClr val="0070C0"/>
              </a:solidFill>
            </a:endParaRPr>
          </a:p>
        </p:txBody>
      </p:sp>
      <p:sp>
        <p:nvSpPr>
          <p:cNvPr id="5" name="1 Başlık"/>
          <p:cNvSpPr txBox="1">
            <a:spLocks/>
          </p:cNvSpPr>
          <p:nvPr/>
        </p:nvSpPr>
        <p:spPr>
          <a:xfrm>
            <a:off x="642910" y="1500174"/>
            <a:ext cx="7715304" cy="428628"/>
          </a:xfrm>
          <a:prstGeom prst="rect">
            <a:avLst/>
          </a:prstGeom>
        </p:spPr>
        <p:txBody>
          <a:bodyPr vert="horz" lIns="91440" tIns="45720" rIns="91440" bIns="45720" rtlCol="0" anchor="ctr">
            <a:normAutofit fontScale="5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err="1" smtClean="0">
                <a:latin typeface="+mj-lt"/>
                <a:ea typeface="+mj-ea"/>
                <a:cs typeface="+mj-cs"/>
              </a:rPr>
              <a:t>Tkys</a:t>
            </a:r>
            <a:r>
              <a:rPr lang="tr-TR" sz="4400" dirty="0" smtClean="0">
                <a:latin typeface="+mj-lt"/>
                <a:ea typeface="+mj-ea"/>
                <a:cs typeface="+mj-cs"/>
              </a:rPr>
              <a:t> devir alma işleminde öncelikle sisteme giriş yapıyoruz</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7" name="Picture 3" descr="C:\Users\dell\Desktop\devir alma\2.png"/>
          <p:cNvPicPr>
            <a:picLocks noChangeAspect="1" noChangeArrowheads="1"/>
          </p:cNvPicPr>
          <p:nvPr/>
        </p:nvPicPr>
        <p:blipFill>
          <a:blip r:embed="rId2" cstate="print"/>
          <a:srcRect/>
          <a:stretch>
            <a:fillRect/>
          </a:stretch>
        </p:blipFill>
        <p:spPr bwMode="auto">
          <a:xfrm>
            <a:off x="1428728" y="2324765"/>
            <a:ext cx="6500858" cy="4533235"/>
          </a:xfrm>
          <a:prstGeom prst="rect">
            <a:avLst/>
          </a:prstGeom>
          <a:noFill/>
        </p:spPr>
      </p:pic>
      <p:sp>
        <p:nvSpPr>
          <p:cNvPr id="8" name="7 Aşağı Ok"/>
          <p:cNvSpPr/>
          <p:nvPr/>
        </p:nvSpPr>
        <p:spPr>
          <a:xfrm>
            <a:off x="5429256" y="2643182"/>
            <a:ext cx="357190" cy="1143008"/>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Metin kutusu"/>
          <p:cNvSpPr txBox="1"/>
          <p:nvPr/>
        </p:nvSpPr>
        <p:spPr>
          <a:xfrm>
            <a:off x="500034" y="928670"/>
            <a:ext cx="6286544" cy="307777"/>
          </a:xfrm>
          <a:prstGeom prst="rect">
            <a:avLst/>
          </a:prstGeom>
          <a:noFill/>
          <a:ln cap="rnd">
            <a:solidFill>
              <a:schemeClr val="tx1"/>
            </a:solidFill>
          </a:ln>
        </p:spPr>
        <p:txBody>
          <a:bodyPr wrap="square" rtlCol="0">
            <a:spAutoFit/>
          </a:bodyPr>
          <a:lstStyle/>
          <a:p>
            <a:pPr algn="just"/>
            <a:r>
              <a:rPr lang="tr-TR" sz="1400" b="1" dirty="0" smtClean="0"/>
              <a:t>İnternet tarayıcı olarak </a:t>
            </a:r>
            <a:r>
              <a:rPr lang="tr-TR" sz="1400" b="1" dirty="0" err="1" smtClean="0">
                <a:solidFill>
                  <a:srgbClr val="FF0000"/>
                </a:solidFill>
              </a:rPr>
              <a:t>Mozilla</a:t>
            </a:r>
            <a:r>
              <a:rPr lang="tr-TR" sz="1400" b="1" dirty="0" smtClean="0">
                <a:solidFill>
                  <a:srgbClr val="FF0000"/>
                </a:solidFill>
              </a:rPr>
              <a:t> </a:t>
            </a:r>
            <a:r>
              <a:rPr lang="tr-TR" sz="1400" b="1" dirty="0" err="1" smtClean="0">
                <a:solidFill>
                  <a:srgbClr val="FF0000"/>
                </a:solidFill>
              </a:rPr>
              <a:t>Firefox</a:t>
            </a:r>
            <a:r>
              <a:rPr lang="tr-TR" sz="1400" b="1" dirty="0" smtClean="0">
                <a:solidFill>
                  <a:srgbClr val="FF0000"/>
                </a:solidFill>
              </a:rPr>
              <a:t>  </a:t>
            </a:r>
            <a:r>
              <a:rPr lang="tr-TR" sz="1400" b="1" dirty="0" smtClean="0"/>
              <a:t>kullanılması gerekmektedir.</a:t>
            </a:r>
            <a:endParaRPr lang="tr-T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wipe(left)">
                                      <p:cBhvr>
                                        <p:cTn id="7"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072206"/>
            <a:ext cx="8258204" cy="368280"/>
          </a:xfrm>
        </p:spPr>
        <p:txBody>
          <a:bodyPr>
            <a:normAutofit/>
          </a:bodyPr>
          <a:lstStyle/>
          <a:p>
            <a:r>
              <a:rPr lang="tr-TR" sz="1600" dirty="0" smtClean="0"/>
              <a:t>Onaylı taşınır işlem fişleri tıklanır. Yukarıdan da giriş </a:t>
            </a:r>
            <a:r>
              <a:rPr lang="tr-TR" sz="1600" dirty="0" err="1" smtClean="0"/>
              <a:t>tifleri</a:t>
            </a:r>
            <a:r>
              <a:rPr lang="tr-TR" sz="1600" dirty="0" smtClean="0"/>
              <a:t> tıklanır.</a:t>
            </a:r>
            <a:endParaRPr lang="tr-TR" sz="1600" dirty="0"/>
          </a:p>
        </p:txBody>
      </p:sp>
      <p:pic>
        <p:nvPicPr>
          <p:cNvPr id="4098" name="Picture 2" descr="C:\Users\dell\Desktop\devir alma\11.png"/>
          <p:cNvPicPr>
            <a:picLocks noChangeAspect="1" noChangeArrowheads="1"/>
          </p:cNvPicPr>
          <p:nvPr/>
        </p:nvPicPr>
        <p:blipFill>
          <a:blip r:embed="rId2" cstate="print"/>
          <a:srcRect/>
          <a:stretch>
            <a:fillRect/>
          </a:stretch>
        </p:blipFill>
        <p:spPr bwMode="auto">
          <a:xfrm>
            <a:off x="142844" y="44625"/>
            <a:ext cx="9001156" cy="5741829"/>
          </a:xfrm>
          <a:prstGeom prst="rect">
            <a:avLst/>
          </a:prstGeom>
          <a:noFill/>
        </p:spPr>
      </p:pic>
      <p:sp>
        <p:nvSpPr>
          <p:cNvPr id="5" name="4 Oval"/>
          <p:cNvSpPr/>
          <p:nvPr/>
        </p:nvSpPr>
        <p:spPr>
          <a:xfrm flipV="1">
            <a:off x="2428860" y="1357298"/>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Oval"/>
          <p:cNvSpPr/>
          <p:nvPr/>
        </p:nvSpPr>
        <p:spPr>
          <a:xfrm flipV="1">
            <a:off x="285720" y="2214554"/>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0" y="0"/>
            <a:ext cx="9144000" cy="4929165"/>
          </a:xfrm>
        </p:spPr>
      </p:pic>
      <p:sp>
        <p:nvSpPr>
          <p:cNvPr id="5" name="1 Başlık"/>
          <p:cNvSpPr>
            <a:spLocks noGrp="1"/>
          </p:cNvSpPr>
          <p:nvPr>
            <p:ph type="title"/>
          </p:nvPr>
        </p:nvSpPr>
        <p:spPr>
          <a:xfrm>
            <a:off x="785786" y="5143512"/>
            <a:ext cx="7929618" cy="571504"/>
          </a:xfrm>
        </p:spPr>
        <p:txBody>
          <a:bodyPr>
            <a:normAutofit/>
          </a:bodyPr>
          <a:lstStyle/>
          <a:p>
            <a:r>
              <a:rPr lang="tr-TR" sz="1600" dirty="0" smtClean="0"/>
              <a:t>Seçilen </a:t>
            </a:r>
            <a:r>
              <a:rPr lang="tr-TR" sz="1600" dirty="0" err="1" smtClean="0"/>
              <a:t>tif</a:t>
            </a:r>
            <a:r>
              <a:rPr lang="tr-TR" sz="1600" dirty="0" smtClean="0"/>
              <a:t> harcama yönetim sistemine gönder butonuna tıklanarak.  HYS ‘YE  gönderilir.</a:t>
            </a:r>
            <a:endParaRPr lang="tr-TR" sz="1600" dirty="0"/>
          </a:p>
        </p:txBody>
      </p:sp>
      <p:sp>
        <p:nvSpPr>
          <p:cNvPr id="6" name="5 Oval"/>
          <p:cNvSpPr/>
          <p:nvPr/>
        </p:nvSpPr>
        <p:spPr>
          <a:xfrm flipV="1">
            <a:off x="5357818" y="1571612"/>
            <a:ext cx="2214578"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6 Oval"/>
          <p:cNvSpPr/>
          <p:nvPr/>
        </p:nvSpPr>
        <p:spPr>
          <a:xfrm flipV="1">
            <a:off x="285720" y="3643314"/>
            <a:ext cx="142876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758138" cy="511156"/>
          </a:xfrm>
        </p:spPr>
        <p:txBody>
          <a:bodyPr>
            <a:normAutofit fontScale="90000"/>
          </a:bodyPr>
          <a:lstStyle/>
          <a:p>
            <a:r>
              <a:rPr lang="tr-TR" dirty="0" err="1" smtClean="0"/>
              <a:t>Hys</a:t>
            </a:r>
            <a:r>
              <a:rPr lang="tr-TR" dirty="0" smtClean="0"/>
              <a:t> sistemine giriş</a:t>
            </a:r>
            <a:endParaRPr lang="tr-TR" dirty="0"/>
          </a:p>
        </p:txBody>
      </p:sp>
      <p:sp>
        <p:nvSpPr>
          <p:cNvPr id="4" name="3 Metin kutusu"/>
          <p:cNvSpPr txBox="1"/>
          <p:nvPr/>
        </p:nvSpPr>
        <p:spPr>
          <a:xfrm>
            <a:off x="214282" y="1214422"/>
            <a:ext cx="4104456" cy="523220"/>
          </a:xfrm>
          <a:prstGeom prst="rect">
            <a:avLst/>
          </a:prstGeom>
          <a:noFill/>
          <a:ln cap="rnd">
            <a:solidFill>
              <a:schemeClr val="tx1"/>
            </a:solidFill>
          </a:ln>
        </p:spPr>
        <p:txBody>
          <a:bodyPr wrap="square" rtlCol="0">
            <a:spAutoFit/>
          </a:bodyPr>
          <a:lstStyle/>
          <a:p>
            <a:pPr algn="just"/>
            <a:r>
              <a:rPr lang="tr-TR" sz="1400" b="1" dirty="0" smtClean="0"/>
              <a:t>İnternet tarayıcı olarak </a:t>
            </a:r>
            <a:r>
              <a:rPr lang="tr-TR" sz="1400" b="1" dirty="0" err="1" smtClean="0">
                <a:solidFill>
                  <a:srgbClr val="FF0000"/>
                </a:solidFill>
              </a:rPr>
              <a:t>Mozilla</a:t>
            </a:r>
            <a:r>
              <a:rPr lang="tr-TR" sz="1400" b="1" dirty="0" smtClean="0">
                <a:solidFill>
                  <a:srgbClr val="FF0000"/>
                </a:solidFill>
              </a:rPr>
              <a:t> </a:t>
            </a:r>
            <a:r>
              <a:rPr lang="tr-TR" sz="1400" b="1" dirty="0" err="1" smtClean="0">
                <a:solidFill>
                  <a:srgbClr val="FF0000"/>
                </a:solidFill>
              </a:rPr>
              <a:t>Firefox</a:t>
            </a:r>
            <a:r>
              <a:rPr lang="tr-TR" sz="1400" b="1" dirty="0" smtClean="0"/>
              <a:t>  kullanılması gerekmektedir.</a:t>
            </a:r>
            <a:endParaRPr lang="tr-TR" sz="1400" b="1" dirty="0"/>
          </a:p>
        </p:txBody>
      </p:sp>
      <p:pic>
        <p:nvPicPr>
          <p:cNvPr id="5" name="Picture 2"/>
          <p:cNvPicPr>
            <a:picLocks noChangeAspect="1" noChangeArrowheads="1"/>
          </p:cNvPicPr>
          <p:nvPr/>
        </p:nvPicPr>
        <p:blipFill rotWithShape="1">
          <a:blip r:embed="rId2" cstate="print"/>
          <a:srcRect t="15423" b="3814"/>
          <a:stretch/>
        </p:blipFill>
        <p:spPr bwMode="auto">
          <a:xfrm>
            <a:off x="357158" y="2071678"/>
            <a:ext cx="8643998" cy="46434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42852"/>
            <a:ext cx="7686700" cy="296842"/>
          </a:xfrm>
        </p:spPr>
        <p:txBody>
          <a:bodyPr>
            <a:noAutofit/>
          </a:bodyPr>
          <a:lstStyle/>
          <a:p>
            <a:r>
              <a:rPr lang="tr-TR" sz="1600" dirty="0" smtClean="0"/>
              <a:t>Seçili alan tıklanır.</a:t>
            </a:r>
            <a:endParaRPr lang="tr-TR" sz="1600" dirty="0"/>
          </a:p>
        </p:txBody>
      </p:sp>
      <p:pic>
        <p:nvPicPr>
          <p:cNvPr id="4" name="Picture 2"/>
          <p:cNvPicPr>
            <a:picLocks noChangeAspect="1" noChangeArrowheads="1"/>
          </p:cNvPicPr>
          <p:nvPr/>
        </p:nvPicPr>
        <p:blipFill rotWithShape="1">
          <a:blip r:embed="rId2" cstate="print"/>
          <a:srcRect t="15517" b="3831"/>
          <a:stretch/>
        </p:blipFill>
        <p:spPr bwMode="auto">
          <a:xfrm>
            <a:off x="0" y="785794"/>
            <a:ext cx="9144000" cy="5929353"/>
          </a:xfrm>
          <a:prstGeom prst="rect">
            <a:avLst/>
          </a:prstGeom>
          <a:noFill/>
          <a:ln w="9525">
            <a:noFill/>
            <a:miter lim="800000"/>
            <a:headEnd/>
            <a:tailEnd/>
          </a:ln>
        </p:spPr>
      </p:pic>
      <p:sp>
        <p:nvSpPr>
          <p:cNvPr id="5" name="4 Oval"/>
          <p:cNvSpPr/>
          <p:nvPr/>
        </p:nvSpPr>
        <p:spPr>
          <a:xfrm flipV="1">
            <a:off x="3786182" y="1857364"/>
            <a:ext cx="192882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786454"/>
            <a:ext cx="7972452" cy="439718"/>
          </a:xfrm>
        </p:spPr>
        <p:txBody>
          <a:bodyPr>
            <a:normAutofit/>
          </a:bodyPr>
          <a:lstStyle/>
          <a:p>
            <a:r>
              <a:rPr lang="tr-TR" sz="1600" dirty="0" smtClean="0"/>
              <a:t>Taşınır (TKYS) tıklanır. Oradan da ÖEB dışı işlem TIKLANIR.</a:t>
            </a:r>
            <a:endParaRPr lang="tr-TR" sz="1600" dirty="0"/>
          </a:p>
        </p:txBody>
      </p:sp>
      <p:pic>
        <p:nvPicPr>
          <p:cNvPr id="4" name="Picture 2" descr="C:\Users\PC1\Desktop\7.JPG"/>
          <p:cNvPicPr>
            <a:picLocks noGrp="1" noChangeAspect="1" noChangeArrowheads="1"/>
          </p:cNvPicPr>
          <p:nvPr>
            <p:ph idx="1"/>
          </p:nvPr>
        </p:nvPicPr>
        <p:blipFill>
          <a:blip r:embed="rId2" cstate="print"/>
          <a:srcRect/>
          <a:stretch>
            <a:fillRect/>
          </a:stretch>
        </p:blipFill>
        <p:spPr>
          <a:xfrm>
            <a:off x="142844" y="142852"/>
            <a:ext cx="8643938" cy="5572125"/>
          </a:xfrm>
        </p:spPr>
      </p:pic>
      <p:sp>
        <p:nvSpPr>
          <p:cNvPr id="5" name="4 Oval"/>
          <p:cNvSpPr/>
          <p:nvPr/>
        </p:nvSpPr>
        <p:spPr>
          <a:xfrm flipV="1">
            <a:off x="357158" y="1571612"/>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Sağ Ok"/>
          <p:cNvSpPr/>
          <p:nvPr/>
        </p:nvSpPr>
        <p:spPr>
          <a:xfrm rot="9240329">
            <a:off x="857214" y="1049908"/>
            <a:ext cx="928694"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572140"/>
            <a:ext cx="8501122" cy="928694"/>
          </a:xfrm>
        </p:spPr>
        <p:txBody>
          <a:bodyPr>
            <a:normAutofit/>
          </a:bodyPr>
          <a:lstStyle/>
          <a:p>
            <a:r>
              <a:rPr lang="tr-TR" sz="1400" dirty="0" smtClean="0"/>
              <a:t>Açılan ekranda taşınır sorgula bölümü tıklanır. Taşınır sorgula bölümü karşımıza bu ekranı getirir. </a:t>
            </a:r>
            <a:br>
              <a:rPr lang="tr-TR" sz="1400" dirty="0" smtClean="0"/>
            </a:br>
            <a:r>
              <a:rPr lang="tr-TR" sz="1400" dirty="0" smtClean="0"/>
              <a:t>İşlem tipi olarak devir alma  sekmesini seçerek hemen sağda bulunan </a:t>
            </a:r>
            <a:r>
              <a:rPr lang="tr-TR" sz="1400" dirty="0" err="1" smtClean="0"/>
              <a:t>tiflerden</a:t>
            </a:r>
            <a:r>
              <a:rPr lang="tr-TR" sz="1400" dirty="0" smtClean="0"/>
              <a:t> birinin üzerine çift tıklanır.</a:t>
            </a:r>
            <a:endParaRPr lang="tr-TR" sz="1400" dirty="0"/>
          </a:p>
        </p:txBody>
      </p:sp>
      <p:pic>
        <p:nvPicPr>
          <p:cNvPr id="4" name="Picture 2" descr="C:\Users\PC1\Desktop\18.JPG"/>
          <p:cNvPicPr>
            <a:picLocks noChangeAspect="1" noChangeArrowheads="1"/>
          </p:cNvPicPr>
          <p:nvPr/>
        </p:nvPicPr>
        <p:blipFill>
          <a:blip r:embed="rId2" cstate="print"/>
          <a:srcRect/>
          <a:stretch>
            <a:fillRect/>
          </a:stretch>
        </p:blipFill>
        <p:spPr bwMode="auto">
          <a:xfrm>
            <a:off x="0" y="0"/>
            <a:ext cx="9144000" cy="5429250"/>
          </a:xfrm>
          <a:prstGeom prst="rect">
            <a:avLst/>
          </a:prstGeom>
          <a:noFill/>
          <a:ln w="9525">
            <a:noFill/>
            <a:miter lim="800000"/>
            <a:headEnd/>
            <a:tailEnd/>
          </a:ln>
        </p:spPr>
      </p:pic>
      <p:sp>
        <p:nvSpPr>
          <p:cNvPr id="5" name="4 Oval"/>
          <p:cNvSpPr/>
          <p:nvPr/>
        </p:nvSpPr>
        <p:spPr>
          <a:xfrm flipV="1">
            <a:off x="928662" y="0"/>
            <a:ext cx="1071570"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Oval"/>
          <p:cNvSpPr/>
          <p:nvPr/>
        </p:nvSpPr>
        <p:spPr>
          <a:xfrm flipV="1">
            <a:off x="5715008" y="2857496"/>
            <a:ext cx="192882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7 Oval"/>
          <p:cNvSpPr/>
          <p:nvPr/>
        </p:nvSpPr>
        <p:spPr>
          <a:xfrm flipV="1">
            <a:off x="2571736" y="2500306"/>
            <a:ext cx="192882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429264"/>
            <a:ext cx="9144000" cy="1428736"/>
          </a:xfrm>
        </p:spPr>
        <p:txBody>
          <a:bodyPr>
            <a:normAutofit fontScale="90000"/>
          </a:bodyPr>
          <a:lstStyle/>
          <a:p>
            <a:pPr algn="l"/>
            <a:r>
              <a:rPr lang="tr-TR" sz="1600" dirty="0" smtClean="0">
                <a:solidFill>
                  <a:srgbClr val="FF0000"/>
                </a:solidFill>
              </a:rPr>
              <a:t>Karşımıza gelen ekrana sırası ile</a:t>
            </a:r>
            <a:r>
              <a:rPr lang="tr-TR" sz="1600" dirty="0" smtClean="0"/>
              <a:t/>
            </a:r>
            <a:br>
              <a:rPr lang="tr-TR" sz="1600" dirty="0" smtClean="0"/>
            </a:br>
            <a:r>
              <a:rPr lang="tr-TR" sz="1600" dirty="0" smtClean="0"/>
              <a:t>1-  Okulun vergi numarası yazılır ve bilgisayardan ‘</a:t>
            </a:r>
            <a:r>
              <a:rPr lang="tr-TR" sz="1600" dirty="0" err="1" smtClean="0"/>
              <a:t>enter</a:t>
            </a:r>
            <a:r>
              <a:rPr lang="tr-TR" sz="1600" dirty="0" smtClean="0"/>
              <a:t>’ </a:t>
            </a:r>
            <a:r>
              <a:rPr lang="tr-TR" sz="1600" dirty="0" err="1" smtClean="0"/>
              <a:t>tusuna</a:t>
            </a:r>
            <a:r>
              <a:rPr lang="tr-TR" sz="1600" dirty="0" smtClean="0"/>
              <a:t> basılır.</a:t>
            </a:r>
            <a:br>
              <a:rPr lang="tr-TR" sz="1600" dirty="0" smtClean="0"/>
            </a:br>
            <a:r>
              <a:rPr lang="tr-TR" sz="1600" dirty="0" smtClean="0"/>
              <a:t>2- Yan tarafta bulunan AÇIKLAMA kısmı yazılır.(‘devir alma ‘ olarak  yazabilirsiniz.)</a:t>
            </a:r>
            <a:br>
              <a:rPr lang="tr-TR" sz="1600" dirty="0" smtClean="0"/>
            </a:br>
            <a:r>
              <a:rPr lang="tr-TR" sz="1600" dirty="0" smtClean="0"/>
              <a:t>3- Sonra ‘KAYDET’ butonuna tıklanır.</a:t>
            </a:r>
            <a:br>
              <a:rPr lang="tr-TR" sz="1600" dirty="0" smtClean="0"/>
            </a:br>
            <a:r>
              <a:rPr lang="tr-TR" sz="1600" dirty="0" smtClean="0"/>
              <a:t>4- En sonunda da ‘MUHASEBE BİRİMİNE GÖNDER’ butonuna tıklanır.</a:t>
            </a:r>
            <a:br>
              <a:rPr lang="tr-TR" sz="1600" dirty="0" smtClean="0"/>
            </a:br>
            <a:r>
              <a:rPr lang="tr-TR" sz="1600" dirty="0" smtClean="0"/>
              <a:t>          Artık HYS sistemiyle  işimiz kalmadı. Şimdi tekrar KBS’ den TKYS ‘ye giriş </a:t>
            </a:r>
            <a:r>
              <a:rPr lang="tr-TR" sz="1600" dirty="0" err="1" smtClean="0"/>
              <a:t>yapacaz</a:t>
            </a:r>
            <a:r>
              <a:rPr lang="tr-TR" sz="1600" dirty="0" smtClean="0"/>
              <a:t>. </a:t>
            </a:r>
            <a:endParaRPr lang="tr-TR" sz="1600" dirty="0"/>
          </a:p>
        </p:txBody>
      </p:sp>
      <p:pic>
        <p:nvPicPr>
          <p:cNvPr id="4" name="Picture 2" descr="C:\Users\PC1\Desktop\19.JPG"/>
          <p:cNvPicPr>
            <a:picLocks noChangeAspect="1" noChangeArrowheads="1"/>
          </p:cNvPicPr>
          <p:nvPr/>
        </p:nvPicPr>
        <p:blipFill>
          <a:blip r:embed="rId2" cstate="print"/>
          <a:srcRect/>
          <a:stretch>
            <a:fillRect/>
          </a:stretch>
        </p:blipFill>
        <p:spPr bwMode="auto">
          <a:xfrm>
            <a:off x="0" y="285728"/>
            <a:ext cx="9144000" cy="5214938"/>
          </a:xfrm>
          <a:prstGeom prst="rect">
            <a:avLst/>
          </a:prstGeom>
          <a:noFill/>
          <a:ln w="9525">
            <a:noFill/>
            <a:miter lim="800000"/>
            <a:headEnd/>
            <a:tailEnd/>
          </a:ln>
        </p:spPr>
      </p:pic>
      <p:sp>
        <p:nvSpPr>
          <p:cNvPr id="6" name="5 Dikdörtgen"/>
          <p:cNvSpPr/>
          <p:nvPr/>
        </p:nvSpPr>
        <p:spPr>
          <a:xfrm>
            <a:off x="1428728" y="928670"/>
            <a:ext cx="1143008" cy="2143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a:p>
        </p:txBody>
      </p:sp>
      <p:sp>
        <p:nvSpPr>
          <p:cNvPr id="7" name="6 Sağ Ok"/>
          <p:cNvSpPr/>
          <p:nvPr/>
        </p:nvSpPr>
        <p:spPr>
          <a:xfrm rot="1702490">
            <a:off x="629464" y="598917"/>
            <a:ext cx="1071570"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8" name="7 Sağ Ok"/>
          <p:cNvSpPr/>
          <p:nvPr/>
        </p:nvSpPr>
        <p:spPr>
          <a:xfrm rot="12798630">
            <a:off x="6685963" y="1348181"/>
            <a:ext cx="1071570"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Sağ Ok"/>
          <p:cNvSpPr/>
          <p:nvPr/>
        </p:nvSpPr>
        <p:spPr>
          <a:xfrm rot="5400000">
            <a:off x="4272529" y="156594"/>
            <a:ext cx="527503"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0" name="9 Sağ Ok"/>
          <p:cNvSpPr/>
          <p:nvPr/>
        </p:nvSpPr>
        <p:spPr>
          <a:xfrm rot="5400000">
            <a:off x="2700882" y="156606"/>
            <a:ext cx="527526"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pic>
        <p:nvPicPr>
          <p:cNvPr id="5122" name="Picture 2" descr="http://www.bereketmotor.com/images/urun/1/1.png"/>
          <p:cNvPicPr>
            <a:picLocks noChangeAspect="1" noChangeArrowheads="1"/>
          </p:cNvPicPr>
          <p:nvPr/>
        </p:nvPicPr>
        <p:blipFill>
          <a:blip r:embed="rId3" cstate="print"/>
          <a:srcRect/>
          <a:stretch>
            <a:fillRect/>
          </a:stretch>
        </p:blipFill>
        <p:spPr bwMode="auto">
          <a:xfrm>
            <a:off x="500034" y="71414"/>
            <a:ext cx="285752" cy="357190"/>
          </a:xfrm>
          <a:prstGeom prst="rect">
            <a:avLst/>
          </a:prstGeom>
          <a:noFill/>
        </p:spPr>
      </p:pic>
      <p:sp>
        <p:nvSpPr>
          <p:cNvPr id="5124" name="AutoShape 4" descr="data:image/png;base64,iVBORw0KGgoAAAANSUhEUgAAAOEAAADhCAMAAAAJbSJIAAAAk1BMVEXbIQ7////ZAADodGjpd2vpeW3qfHHqfnPrgXbrgnjrhHnrhnzsiX/sjILocWXkWUvjVUb53dvtkYfnbGDulo3jUULmZVfvm5PnaVzuqqfjUkPwoJjiSzzlX1HlXVDaFQDhRTX0xcHxp5/dLh799PT87uzfPi/cJxX65OL31dLeNibqjonkZl3zvrrrl5P1y8jxtLBxSqYTAAAPSUlEQVR4nNWdaZuiOhOG6ag902ML7isaBEG0te3//+tOwKUJVEI2lvNc5/0w846xbitJZakk1lvlCuPbj//dnzhedA6O1jE4R54z6X/7P7c4rP7rrQrLPoR73/YCjIgwkfWr5I/pXwee7e/DQ4VWVEUYXwcOTsksvlJS7AyucUWWVEEYrzpYgC3PiTurKihNEx72/YgYKwGXwUQo6u9N11izhFcby/kO8CW2r0ZtMkd4uF5UnVdw5eVqzpOmCEf9oxG8J+SxPzJkmRnC1cwg3hNytjJimwHC+KusduJfJX0sev2phBF9GehctQlPHYS4aFYQuc6l0/sYjKfTxSbRYjr+7L93trMosLigCHVODROOLgz3pS6K5va/6cLnaTP9N9md2ZgYXTQbpBbhaQ7yEXOPs+XHlItGa9x1zgxKjOZaftQgjEH/ETq3M96k/hFX8s8XH7sAhCR+1GiP6oQDgA+jYJnSScBRmONJBEFiNKidcFXsXzD27KkiXIZyYUOQCKnGDjXCU5TnwzhYTvXgfjW+ANUVRWrNUYnwM19BMV73TeHd9eEWGgFGnzUR7nHOgfi4JHFuYVSbzXR+zDMivK+B8NDL8wX2wjDeA3JhBwXGnvSQXJbwlPth8bFbDd+dsWPl28NRtjVKEn7RrQMf7aronurk/IjRV4WEoUvVUIyX08W0Yi2m85wfkSu1QidDeKO7cOyNK+dLGQfDnBvxrRrCb9qBwXstfCljP8q58bsKwgsN6JBvHo9r+m86vdD1B12ME4ZeFhBbvYSvRk0/PRrRE22MgoQjqg/F7rhevpRxQvcCSHDeKEa4pwGXteOl+nemrEB7c4Q/VA3F7+NBIxqPHbqm/pgi9CnA6LMhwISxS3epvhlCKkpgtzG8FPGDqqkiUaOc8IsCnA0Gn01qMKD6VIEhXCkhDbhrli9l3MkhlhF+tw2QIC6lKmoJoZ8D7LdBAyoylnU3fMKfHOC/duizR/Wo/KDBJdxTgMN+02Qv9amowQ/9PMIRBej1P9qjfzQibwDHIQyzQzV8/vfxt0WiEDHiDMM5hFTgOb43zZTTRyf7+3sqhNR8ENt//7RMf7M9Kme+yCSkA+G2dYAEcZ5FZIZFFuGN7mX+vrdQf7JTDcRau2EQhtQ05dh777VRf7JdBWb0NgxCl57xthOw13s/Z6x0ZQjp4bZbCWDXRCGdY6aewoNwkPBEb010et22qpcdhSNwwR8iPFB7E3jb7bRXvfWvrfgIbdtAhD2qmzm3GbDT6WabYk+McE8v/S4NmGHb9mQyWWZF/kz+1tYve5IxFhqDA4T0AnrUtfU0Wc6TtBr/53Y6jUZxHIZhHI9Gt+vPZvoxmS/vpOrqZKMiFiH8zLlQD87+u9nHnF3N8HSddolHdRAz9RTYCC8Q5vrRKK1fKlrOtwMuXAZzv5knzlSTvczW00J/WiCkd3nwXA2QOG8ht1k78jtzVcTM+ARHZYQr2oVnpa+cz8cqyWinwVwRMhv383k3eUIaEK/lv2053/mqxyhCf6vEmN1CRXzCQY5wKa3tUitN+0AY5b+UcmIuQYwmjHOZJNGkvHRK8+1GN0M7XOzkGSkn0ml+NOElt2HuSPI5HyZOTJwmW2nEjBMxPd+nCHORwjqSYC2j7d4AX6KVI/fF8+WMOQKnCOe0C62zFOHONnfkZTTfSjJmq96cRTjKJxy6Ml8xVMqrY+nQk3RjlLGbWj/NEuZaIWmGpeVuX1oLbchKaDHcSmhOjU6zLTFDmG+FliXxDUKAh0MYj06jWOw0ni+HmOlrqJaYIezkXGidxcufle03h3t/0HFmROs1+d+8M17dyjj9mQxitpriDkSYj4UkGm53guIDHm4Lx10PHSfzCccZztylzx/c+TNRA3a77Zracvvt9H4JvwqEnijhcMoxc7TYzYbw5wjlkjvCGzA+CBaWNT2zKvVLWDz54paXetccsu6uU9cdOjytZwNOkFlyP0tpF1CIRcIVQChY9pDphlHP4/OlH/fGzAJCURsIYUQRvqYYL8JZvp8htVSsaJc51PZL/PfUmt0TX8URvazteJYnLET7pKcRKnhos37/ibB1Q+8Pq2PtrkULcSnjX1H/SdgHTqoEzlBAEaMZjaKZyMcfmg0ZxYSuaBE0Ie7ThIdjEdCyhEzrw5bdvLUE4HC49hiRYyGKSBNaz+XhB+EVPEPoCZTLMOwUyQESRBcuKYzI/zlziUrqhEcbj64UYX5I+hD5+dZ8uX8YZs1KPljUjJGhThrQPUE4Oa159mYMm4YRbftzcPogZB0DPXvuLLV1xlAEb0xuXdYHOHLhuJrvBI+RC9mzDnK2oywhXEmfJSZXdZASQKNmoFGbSAGQ/Fzw4M8rVLDAAz6d/0ePanontEtPYicVJPIKnvHA8VpY/IdCcs9gh7qBfv/CbxgVTLZ/CQ/CR82PD0z3IbiSfnqumjywYy7OCe6M7iz7WcArhxfhnldJWZhpsQEUqA+BIqAbWaATI9gDpEH+Kt8KredOVEoIhXshTG8JGfQTMRF4/jsfWTvVhZnry4hnZfGgeH4P+hbnNyqntMAslolsJfWi88tCqECwId4VeEQR4EDruYdhseu5gMDExzhICb1SPegCav0BqqY3RQPTwhJCYOIkWgQ0DPk5l8OlgMm9UYUSoYkKNC0QMm/1IGRW83JBo5BBJICXXooFCEMNMVQkTJdrEkJlwOJmXaItlzAibDDcvch3oMSDaiXDd0L1ZoiH0A+Ok0FQoiwWAeOSvYoEZ5uqFiYN0SoZsvHN6QDWFJddtYtUJ7ymhAP1WgoFix89wg+jtXSQEjrKhOBNDpzgJVIk9KOp9jQWdlJC9Z4UDIdfWvcpgUWqV3ycECr/QIzgxZhMixYJRXz1ngKFhFBy2E19HkooOesQ4gAoUaNakMG3RR/8kbSnWzw/p1lJwZH3Tp3QJ4Tls1+2MCD10izGMFC5K03DqwWsETQnOBqqN8PkIIb1Bs88mhHYz7xNNHwQvFlhi1yIoHAvscYCCIeW+qjUuPAZAtQbQqDYUp1dViAMb13odc43S28YaVKMk5Lq8/N7oZZGODQrBqBWK0wCovXdkp6GdR/bQM8D+NtSWUk0L8wC1JttJiuKlk6wMSZssVKmNcdIFp5Y6rNDc0Jb1h53T9c67FieCRP1jGCfjtSbTafyrMKWTd1Cc2Y+jcaA9KXIOpf/oyqFLHZauJHByNlqdOCNECctXLcbvSuwypcwKxOyNkw86S0/lprjw+jo89IvzY0mm2HEKOKn3C5MAR4baYcYXUruBdwa82DQQF+KcL8kqX+kumUL6Fx3PMQIr8qynzcmL+mP6h3TYOSUnoqKh0bnc16d41KM7PIziRvdsXbuO53a5hYYoUH5ob2TZ3hCTuYW9cwPSXQQuHE8hu/p1/rifi1zfNL89uV8YeGacBNf/V3DOg2JfgJHgivhS9dpql5rQ/hD4MzsyK6EL11rq3a9FOFvAb4T6x0QAwbcKl3zRuhb4AzXflcZX7rmXd2+BQITGfLNz8cV8qX7FlXtPWEs4L9RN/8KgWkFVe0fYiTQv/wMK3VfaoenuQfMKhddSvniqZk3zEossfX28RlCjAT+jG4255Uok6b4erkYoDDirb6kWnk1uC9VmouhkU8DlmmXVNC4X0f1fFoT6uVEFYVxyYnn/bY+POuRE6WR11YQcrgOPPhRrXzPvDb13MR8efwrfcPSN/aM65GbaGJ3IC2OuUWW8n1UHdwBPfJLDY1MkccZw8R/6nbf3aZYM8+bKgxMZ3r4r9cI3yvPWydX/yXOe1qHL7OLS+J65err5XOk4lz+7jfQ/p5WPc9b6DdE9i7urTm+zJkZ5XNPr5LAfLSkgnabzNb5PfekdHYtWxLr1ohrUw3wYdfv2TW9wTfrMu3DvOF0q8z5Q73MKjgp9C0uPHxXtzJnSLVmwYx8tGtDIfBX2XPAWnnGcKSfNp8QSJ3lVj5YxLpG20Cqj7ao8/jqx0Dg6UQbUjpzdyqoVlP4mvBWZOXm7sWA7zYRL4aS4XURReXuNlEM+vgIubAN6Y6F+2kUDxODkaINjRC4Ywi6J6pcoAsbj/SJivdEKU2hMDQpbEU3A931pRISwXNY5q1VEXBfG3DnXpnAUGEmZ1JX4J178vNgcH+wDaMZxr2J8ss14BHSNTIvaUD47kv5+pW/OTvVyrzkww/j/lLZwSl8/UEVkiVk3UErG/WFXgE1IelTssx7hAt3QZeUI/uOe12E7LugJVsi64Glxgk593lLtUTea26NEvLuZJeKifV1NJKE3Hv1ZU77ybzgXich/20EmY5Z7M3oBghzny55o4RXUl1dqRxh6Rsl4nsYvJcxzUqGsPydGfGIgXWf6hCWDKHAW0G5957YAu9ZqUQShCLvPYluemP45tIqJEEo9GaX4E4UZr9talrihILvrokdL8aXeFSTxLsGwbfzcu8fMourYKqrNwMWf/+wJWst0hJ/w1JlVaoFknmHNPeW7P9Dcm/JvrXp5iFBSb4HbOYsfJ2SfdM59y53+yX/LnfubfW2S+Vtdeiy99aKt6LCIQwbzxcRFebN5DiEylcw1y5wD0yE0PhRjIoEjbcFCVuy21mikgUjPmFL9uS5KttcKCFsf1gsXdQsI2z7IJyTfi1K2G7EckABwjZXVJF1dwHC9nY3QjuYIoRtDRpi+wpChCT0t28Ah/mBXpKQDODahoi5QzV5wrfQ9LUqmkKe6LaJKGHL5ouc+aA6YZuihszurATh263ZIzAvYVx6Gl6R8C102+BGxHhF0ARhMoRr2o1YYKCmQ/h2EtrTqBDwKLu5Lkv4dug1WVNRT3rnWZqQDHAaOzSJ8F7eXAXCZCO8iaqKOWeNTRO+naIGztZHauktaoRJ3k29jIh1pXllhEmCWJ03Lg7KDTJO+BZXdwdZnu9ScuFpRYSkOZq/5xDim2vll2kRknlj1X4k/hOcB1ZESPzYqbDPQaijnR+oTUjaY0X3zmCEvjTan0FCotXM/MWjaKYaH2iZISQNsn80CInRsa/Z/F4yRUiG5NeLmdpKauflai610xxhoquNkdZCACaft0uvi5aSWULiyX0/UnUlcV7U35tOzDVNmChedYixUr7EyQc6KwNdZ0FVECaKrwMnyV4s5cTpv3IG1yroElVFmCrc+7YXpGmauZcRkz+mfx14tr+vNCe+UsK7wvj243/3J879qerkPWTPmfS//Z9bXEO+/3+LikV2b6cRZ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126" name="AutoShape 6" descr="data:image/png;base64,iVBORw0KGgoAAAANSUhEUgAAAOEAAADhCAMAAAAJbSJIAAAAk1BMVEXbIQ7////ZAADodGjpd2vpeW3qfHHqfnPrgXbrgnjrhHnrhnzsiX/sjILocWXkWUvjVUb53dvtkYfnbGDulo3jUULmZVfvm5PnaVzuqqfjUkPwoJjiSzzlX1HlXVDaFQDhRTX0xcHxp5/dLh799PT87uzfPi/cJxX65OL31dLeNibqjonkZl3zvrrrl5P1y8jxtLBxSqYTAAAPSUlEQVR4nNWdaZuiOhOG6ag902ML7isaBEG0te3//+tOwKUJVEI2lvNc5/0w846xbitJZakk1lvlCuPbj//dnzhedA6O1jE4R54z6X/7P7c4rP7rrQrLPoR73/YCjIgwkfWr5I/pXwee7e/DQ4VWVEUYXwcOTsksvlJS7AyucUWWVEEYrzpYgC3PiTurKihNEx72/YgYKwGXwUQo6u9N11izhFcby/kO8CW2r0ZtMkd4uF5UnVdw5eVqzpOmCEf9oxG8J+SxPzJkmRnC1cwg3hNytjJimwHC+KusduJfJX0sev2phBF9GehctQlPHYS4aFYQuc6l0/sYjKfTxSbRYjr+7L93trMosLigCHVODROOLgz3pS6K5va/6cLnaTP9N9md2ZgYXTQbpBbhaQ7yEXOPs+XHlItGa9x1zgxKjOZaftQgjEH/ETq3M96k/hFX8s8XH7sAhCR+1GiP6oQDgA+jYJnSScBRmONJBEFiNKidcFXsXzD27KkiXIZyYUOQCKnGDjXCU5TnwzhYTvXgfjW+ANUVRWrNUYnwM19BMV73TeHd9eEWGgFGnzUR7nHOgfi4JHFuYVSbzXR+zDMivK+B8NDL8wX2wjDeA3JhBwXGnvSQXJbwlPth8bFbDd+dsWPl28NRtjVKEn7RrQMf7aronurk/IjRV4WEoUvVUIyX08W0Yi2m85wfkSu1QidDeKO7cOyNK+dLGQfDnBvxrRrCb9qBwXstfCljP8q58bsKwgsN6JBvHo9r+m86vdD1B12ME4ZeFhBbvYSvRk0/PRrRE22MgoQjqg/F7rhevpRxQvcCSHDeKEa4pwGXteOl+nemrEB7c4Q/VA3F7+NBIxqPHbqm/pgi9CnA6LMhwISxS3epvhlCKkpgtzG8FPGDqqkiUaOc8IsCnA0Gn01qMKD6VIEhXCkhDbhrli9l3MkhlhF+tw2QIC6lKmoJoZ8D7LdBAyoylnU3fMKfHOC/duizR/Wo/KDBJdxTgMN+02Qv9amowQ/9PMIRBej1P9qjfzQibwDHIQyzQzV8/vfxt0WiEDHiDMM5hFTgOb43zZTTRyf7+3sqhNR8ENt//7RMf7M9Kme+yCSkA+G2dYAEcZ5FZIZFFuGN7mX+vrdQf7JTDcRau2EQhtQ05dh777VRf7JdBWb0NgxCl57xthOw13s/Z6x0ZQjp4bZbCWDXRCGdY6aewoNwkPBEb010et22qpcdhSNwwR8iPFB7E3jb7bRXvfWvrfgIbdtAhD2qmzm3GbDT6WabYk+McE8v/S4NmGHb9mQyWWZF/kz+1tYve5IxFhqDA4T0AnrUtfU0Wc6TtBr/53Y6jUZxHIZhHI9Gt+vPZvoxmS/vpOrqZKMiFiH8zLlQD87+u9nHnF3N8HSddolHdRAz9RTYCC8Q5vrRKK1fKlrOtwMuXAZzv5knzlSTvczW00J/WiCkd3nwXA2QOG8ht1k78jtzVcTM+ARHZYQr2oVnpa+cz8cqyWinwVwRMhv383k3eUIaEK/lv2053/mqxyhCf6vEmN1CRXzCQY5wKa3tUitN+0AY5b+UcmIuQYwmjHOZJNGkvHRK8+1GN0M7XOzkGSkn0ml+NOElt2HuSPI5HyZOTJwmW2nEjBMxPd+nCHORwjqSYC2j7d4AX6KVI/fF8+WMOQKnCOe0C62zFOHONnfkZTTfSjJmq96cRTjKJxy6Ml8xVMqrY+nQk3RjlLGbWj/NEuZaIWmGpeVuX1oLbchKaDHcSmhOjU6zLTFDmG+FliXxDUKAh0MYj06jWOw0ni+HmOlrqJaYIezkXGidxcufle03h3t/0HFmROs1+d+8M17dyjj9mQxitpriDkSYj4UkGm53guIDHm4Lx10PHSfzCccZztylzx/c+TNRA3a77Zracvvt9H4JvwqEnijhcMoxc7TYzYbw5wjlkjvCGzA+CBaWNT2zKvVLWDz54paXetccsu6uU9cdOjytZwNOkFlyP0tpF1CIRcIVQChY9pDphlHP4/OlH/fGzAJCURsIYUQRvqYYL8JZvp8htVSsaJc51PZL/PfUmt0TX8URvazteJYnLET7pKcRKnhos37/ibB1Q+8Pq2PtrkULcSnjX1H/SdgHTqoEzlBAEaMZjaKZyMcfmg0ZxYSuaBE0Ie7ThIdjEdCyhEzrw5bdvLUE4HC49hiRYyGKSBNaz+XhB+EVPEPoCZTLMOwUyQESRBcuKYzI/zlziUrqhEcbj64UYX5I+hD5+dZ8uX8YZs1KPljUjJGhThrQPUE4Oa159mYMm4YRbftzcPogZB0DPXvuLLV1xlAEb0xuXdYHOHLhuJrvBI+RC9mzDnK2oywhXEmfJSZXdZASQKNmoFGbSAGQ/Fzw4M8rVLDAAz6d/0ePanontEtPYicVJPIKnvHA8VpY/IdCcs9gh7qBfv/CbxgVTLZ/CQ/CR82PD0z3IbiSfnqumjywYy7OCe6M7iz7WcArhxfhnldJWZhpsQEUqA+BIqAbWaATI9gDpEH+Kt8KredOVEoIhXshTG8JGfQTMRF4/jsfWTvVhZnry4hnZfGgeH4P+hbnNyqntMAslolsJfWi88tCqECwId4VeEQR4EDruYdhseu5gMDExzhICb1SPegCav0BqqY3RQPTwhJCYOIkWgQ0DPk5l8OlgMm9UYUSoYkKNC0QMm/1IGRW83JBo5BBJICXXooFCEMNMVQkTJdrEkJlwOJmXaItlzAibDDcvch3oMSDaiXDd0L1ZoiH0A+Ok0FQoiwWAeOSvYoEZ5uqFiYN0SoZsvHN6QDWFJddtYtUJ7ymhAP1WgoFix89wg+jtXSQEjrKhOBNDpzgJVIk9KOp9jQWdlJC9Z4UDIdfWvcpgUWqV3ycECr/QIzgxZhMixYJRXz1ngKFhFBy2E19HkooOesQ4gAoUaNakMG3RR/8kbSnWzw/p1lJwZH3Tp3QJ4Tls1+2MCD10izGMFC5K03DqwWsETQnOBqqN8PkIIb1Bs88mhHYz7xNNHwQvFlhi1yIoHAvscYCCIeW+qjUuPAZAtQbQqDYUp1dViAMb13odc43S28YaVKMk5Lq8/N7oZZGODQrBqBWK0wCovXdkp6GdR/bQM8D+NtSWUk0L8wC1JttJiuKlk6wMSZssVKmNcdIFp5Y6rNDc0Jb1h53T9c67FieCRP1jGCfjtSbTafyrMKWTd1Cc2Y+jcaA9KXIOpf/oyqFLHZauJHByNlqdOCNECctXLcbvSuwypcwKxOyNkw86S0/lprjw+jo89IvzY0mm2HEKOKn3C5MAR4baYcYXUruBdwa82DQQF+KcL8kqX+kumUL6Fx3PMQIr8qynzcmL+mP6h3TYOSUnoqKh0bnc16d41KM7PIziRvdsXbuO53a5hYYoUH5ob2TZ3hCTuYW9cwPSXQQuHE8hu/p1/rifi1zfNL89uV8YeGacBNf/V3DOg2JfgJHgivhS9dpql5rQ/hD4MzsyK6EL11rq3a9FOFvAb4T6x0QAwbcKl3zRuhb4AzXflcZX7rmXd2+BQITGfLNz8cV8qX7FlXtPWEs4L9RN/8KgWkFVe0fYiTQv/wMK3VfaoenuQfMKhddSvniqZk3zEossfX28RlCjAT+jG4255Uok6b4erkYoDDirb6kWnk1uC9VmouhkU8DlmmXVNC4X0f1fFoT6uVEFYVxyYnn/bY+POuRE6WR11YQcrgOPPhRrXzPvDb13MR8efwrfcPSN/aM65GbaGJ3IC2OuUWW8n1UHdwBPfJLDY1MkccZw8R/6nbf3aZYM8+bKgxMZ3r4r9cI3yvPWydX/yXOe1qHL7OLS+J65err5XOk4lz+7jfQ/p5WPc9b6DdE9i7urTm+zJkZ5XNPr5LAfLSkgnabzNb5PfekdHYtWxLr1ohrUw3wYdfv2TW9wTfrMu3DvOF0q8z5Q73MKjgp9C0uPHxXtzJnSLVmwYx8tGtDIfBX2XPAWnnGcKSfNp8QSJ3lVj5YxLpG20Cqj7ao8/jqx0Dg6UQbUjpzdyqoVlP4mvBWZOXm7sWA7zYRL4aS4XURReXuNlEM+vgIubAN6Y6F+2kUDxODkaINjRC4Ywi6J6pcoAsbj/SJivdEKU2hMDQpbEU3A931pRISwXNY5q1VEXBfG3DnXpnAUGEmZ1JX4J178vNgcH+wDaMZxr2J8ss14BHSNTIvaUD47kv5+pW/OTvVyrzkww/j/lLZwSl8/UEVkiVk3UErG/WFXgE1IelTssx7hAt3QZeUI/uOe12E7LugJVsi64Glxgk593lLtUTea26NEvLuZJeKifV1NJKE3Hv1ZU77ybzgXich/20EmY5Z7M3oBghzny55o4RXUl1dqRxh6Rsl4nsYvJcxzUqGsPydGfGIgXWf6hCWDKHAW0G5957YAu9ZqUQShCLvPYluemP45tIqJEEo9GaX4E4UZr9talrihILvrokdL8aXeFSTxLsGwbfzcu8fMourYKqrNwMWf/+wJWst0hJ/w1JlVaoFknmHNPeW7P9Dcm/JvrXp5iFBSb4HbOYsfJ2SfdM59y53+yX/LnfubfW2S+Vtdeiy99aKt6LCIQwbzxcRFebN5DiEylcw1y5wD0yE0PhRjIoEjbcFCVuy21mikgUjPmFL9uS5KttcKCFsf1gsXdQsI2z7IJyTfi1K2G7EckABwjZXVJF1dwHC9nY3QjuYIoRtDRpi+wpChCT0t28Ah/mBXpKQDODahoi5QzV5wrfQ9LUqmkKe6LaJKGHL5ouc+aA6YZuihszurATh263ZIzAvYVx6Gl6R8C102+BGxHhF0ARhMoRr2o1YYKCmQ/h2EtrTqBDwKLu5Lkv4dug1WVNRT3rnWZqQDHAaOzSJ8F7eXAXCZCO8iaqKOWeNTRO+naIGztZHauktaoRJ3k29jIh1pXllhEmCWJ03Lg7KDTJO+BZXdwdZnu9ScuFpRYSkOZq/5xDim2vll2kRknlj1X4k/hOcB1ZESPzYqbDPQaijnR+oTUjaY0X3zmCEvjTan0FCotXM/MWjaKYaH2iZISQNsn80CInRsa/Z/F4yRUiG5NeLmdpKauflai610xxhoquNkdZCACaft0uvi5aSWULiyX0/UnUlcV7U35tOzDVNmChedYixUr7EyQc6KwNdZ0FVECaKrwMnyV4s5cTpv3IG1yroElVFmCrc+7YXpGmauZcRkz+mfx14tr+vNCe+UsK7wvj243/3J879qerkPWTPmfS//Z9bXEO+/3+LikV2b6cRZQ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28" name="Picture 8" descr="http://www.abilityprofessional.com/wp-content/uploads/2014/10/number-2-clipart-22099-number-2-button-design.png"/>
          <p:cNvPicPr>
            <a:picLocks noChangeAspect="1" noChangeArrowheads="1"/>
          </p:cNvPicPr>
          <p:nvPr/>
        </p:nvPicPr>
        <p:blipFill>
          <a:blip r:embed="rId4" cstate="print"/>
          <a:srcRect/>
          <a:stretch>
            <a:fillRect/>
          </a:stretch>
        </p:blipFill>
        <p:spPr bwMode="auto">
          <a:xfrm>
            <a:off x="7643834" y="1285860"/>
            <a:ext cx="571504" cy="571504"/>
          </a:xfrm>
          <a:prstGeom prst="rect">
            <a:avLst/>
          </a:prstGeom>
          <a:noFill/>
        </p:spPr>
      </p:pic>
      <p:pic>
        <p:nvPicPr>
          <p:cNvPr id="5130" name="Picture 10" descr="http://www.tffa.org/wp-content/uploads/2012/12/3.png"/>
          <p:cNvPicPr>
            <a:picLocks noChangeAspect="1" noChangeArrowheads="1"/>
          </p:cNvPicPr>
          <p:nvPr/>
        </p:nvPicPr>
        <p:blipFill>
          <a:blip r:embed="rId5" cstate="print"/>
          <a:srcRect/>
          <a:stretch>
            <a:fillRect/>
          </a:stretch>
        </p:blipFill>
        <p:spPr bwMode="auto">
          <a:xfrm>
            <a:off x="3071802" y="0"/>
            <a:ext cx="428628" cy="428628"/>
          </a:xfrm>
          <a:prstGeom prst="rect">
            <a:avLst/>
          </a:prstGeom>
          <a:noFill/>
        </p:spPr>
      </p:pic>
      <p:pic>
        <p:nvPicPr>
          <p:cNvPr id="5132" name="Picture 12" descr="http://www.bereketmotor.com/images/urun/4/4.png"/>
          <p:cNvPicPr>
            <a:picLocks noChangeAspect="1" noChangeArrowheads="1"/>
          </p:cNvPicPr>
          <p:nvPr/>
        </p:nvPicPr>
        <p:blipFill>
          <a:blip r:embed="rId6" cstate="print"/>
          <a:srcRect/>
          <a:stretch>
            <a:fillRect/>
          </a:stretch>
        </p:blipFill>
        <p:spPr bwMode="auto">
          <a:xfrm>
            <a:off x="4643438" y="0"/>
            <a:ext cx="357190" cy="3571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5715000"/>
            <a:ext cx="8229600" cy="1143000"/>
          </a:xfrm>
        </p:spPr>
        <p:txBody>
          <a:bodyPr>
            <a:normAutofit/>
          </a:bodyPr>
          <a:lstStyle/>
          <a:p>
            <a:r>
              <a:rPr lang="tr-TR" sz="1600" dirty="0" smtClean="0"/>
              <a:t>Eğer  ekranda görüldüğü gibi birden fazla işlem varsa </a:t>
            </a:r>
            <a:br>
              <a:rPr lang="tr-TR" sz="1600" dirty="0" smtClean="0"/>
            </a:br>
            <a:r>
              <a:rPr lang="tr-TR" sz="1600" dirty="0" smtClean="0"/>
              <a:t>aynı adımlar  2. </a:t>
            </a:r>
            <a:r>
              <a:rPr lang="tr-TR" sz="1600" dirty="0" err="1" smtClean="0"/>
              <a:t>tif</a:t>
            </a:r>
            <a:r>
              <a:rPr lang="tr-TR" sz="1600" dirty="0" smtClean="0"/>
              <a:t> için de tekrar uygulanır. (yani slayt 15-16) </a:t>
            </a:r>
            <a:br>
              <a:rPr lang="tr-TR" sz="1600" dirty="0" smtClean="0"/>
            </a:br>
            <a:r>
              <a:rPr lang="tr-TR" sz="1600" dirty="0" smtClean="0"/>
              <a:t>Yok ise KBS ‘den TKYS sistemine giriş yapılır.</a:t>
            </a:r>
            <a:endParaRPr lang="tr-TR" sz="1600" dirty="0"/>
          </a:p>
        </p:txBody>
      </p:sp>
      <p:pic>
        <p:nvPicPr>
          <p:cNvPr id="30722" name="Picture 2" descr="C:\Users\dell\Desktop\devir alma\13.png"/>
          <p:cNvPicPr>
            <a:picLocks noChangeAspect="1" noChangeArrowheads="1"/>
          </p:cNvPicPr>
          <p:nvPr/>
        </p:nvPicPr>
        <p:blipFill>
          <a:blip r:embed="rId2" cstate="print"/>
          <a:srcRect/>
          <a:stretch>
            <a:fillRect/>
          </a:stretch>
        </p:blipFill>
        <p:spPr bwMode="auto">
          <a:xfrm>
            <a:off x="0" y="0"/>
            <a:ext cx="9144000" cy="4929198"/>
          </a:xfrm>
          <a:prstGeom prst="rect">
            <a:avLst/>
          </a:prstGeom>
          <a:noFill/>
        </p:spPr>
      </p:pic>
      <p:sp>
        <p:nvSpPr>
          <p:cNvPr id="6" name="5 Oval"/>
          <p:cNvSpPr/>
          <p:nvPr/>
        </p:nvSpPr>
        <p:spPr>
          <a:xfrm flipV="1">
            <a:off x="3214678" y="2428868"/>
            <a:ext cx="128588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6 Sağ Ok"/>
          <p:cNvSpPr/>
          <p:nvPr/>
        </p:nvSpPr>
        <p:spPr>
          <a:xfrm rot="12798630">
            <a:off x="3971318" y="2848378"/>
            <a:ext cx="1071570"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Desktop\devir alma\2.png"/>
          <p:cNvPicPr>
            <a:picLocks noChangeAspect="1" noChangeArrowheads="1"/>
          </p:cNvPicPr>
          <p:nvPr/>
        </p:nvPicPr>
        <p:blipFill>
          <a:blip r:embed="rId2" cstate="print"/>
          <a:srcRect/>
          <a:stretch>
            <a:fillRect/>
          </a:stretch>
        </p:blipFill>
        <p:spPr bwMode="auto">
          <a:xfrm>
            <a:off x="428596" y="1142984"/>
            <a:ext cx="8429684" cy="5176177"/>
          </a:xfrm>
          <a:prstGeom prst="rect">
            <a:avLst/>
          </a:prstGeom>
        </p:spPr>
        <p:style>
          <a:lnRef idx="2">
            <a:schemeClr val="accent2">
              <a:shade val="50000"/>
            </a:schemeClr>
          </a:lnRef>
          <a:fillRef idx="1">
            <a:schemeClr val="accent2"/>
          </a:fillRef>
          <a:effectRef idx="0">
            <a:schemeClr val="accent2"/>
          </a:effectRef>
          <a:fontRef idx="minor">
            <a:schemeClr val="lt1"/>
          </a:fontRef>
        </p:style>
      </p:pic>
      <p:sp>
        <p:nvSpPr>
          <p:cNvPr id="5" name="4 Aşağı Ok"/>
          <p:cNvSpPr/>
          <p:nvPr/>
        </p:nvSpPr>
        <p:spPr>
          <a:xfrm>
            <a:off x="5643570" y="2143116"/>
            <a:ext cx="357190" cy="7143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Metin kutusu"/>
          <p:cNvSpPr txBox="1"/>
          <p:nvPr/>
        </p:nvSpPr>
        <p:spPr>
          <a:xfrm>
            <a:off x="357158" y="285728"/>
            <a:ext cx="6429420" cy="307777"/>
          </a:xfrm>
          <a:prstGeom prst="rect">
            <a:avLst/>
          </a:prstGeom>
          <a:noFill/>
          <a:ln cap="rnd">
            <a:solidFill>
              <a:schemeClr val="tx1"/>
            </a:solidFill>
          </a:ln>
        </p:spPr>
        <p:txBody>
          <a:bodyPr wrap="square" rtlCol="0">
            <a:spAutoFit/>
          </a:bodyPr>
          <a:lstStyle/>
          <a:p>
            <a:pPr algn="just"/>
            <a:r>
              <a:rPr lang="tr-TR" sz="1400" b="1" dirty="0" smtClean="0"/>
              <a:t>İnternet tarayıcı olarak </a:t>
            </a:r>
            <a:r>
              <a:rPr lang="tr-TR" sz="1400" b="1" dirty="0" err="1" smtClean="0">
                <a:solidFill>
                  <a:srgbClr val="FF0000"/>
                </a:solidFill>
              </a:rPr>
              <a:t>Mozilla</a:t>
            </a:r>
            <a:r>
              <a:rPr lang="tr-TR" sz="1400" b="1" dirty="0" smtClean="0">
                <a:solidFill>
                  <a:srgbClr val="FF0000"/>
                </a:solidFill>
              </a:rPr>
              <a:t> </a:t>
            </a:r>
            <a:r>
              <a:rPr lang="tr-TR" sz="1400" b="1" dirty="0" err="1" smtClean="0">
                <a:solidFill>
                  <a:srgbClr val="FF0000"/>
                </a:solidFill>
              </a:rPr>
              <a:t>Firefox</a:t>
            </a:r>
            <a:r>
              <a:rPr lang="tr-TR" sz="1400" b="1" dirty="0" smtClean="0">
                <a:solidFill>
                  <a:srgbClr val="FF0000"/>
                </a:solidFill>
              </a:rPr>
              <a:t>  </a:t>
            </a:r>
            <a:r>
              <a:rPr lang="tr-TR" sz="1400" b="1" dirty="0" smtClean="0"/>
              <a:t>kullanılması gerekmektedir.</a:t>
            </a:r>
            <a:endParaRPr lang="tr-T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a:xfrm>
            <a:off x="-32" y="0"/>
            <a:ext cx="9144000" cy="4786313"/>
          </a:xfrm>
        </p:spPr>
      </p:pic>
      <p:sp>
        <p:nvSpPr>
          <p:cNvPr id="5" name="1 Başlık"/>
          <p:cNvSpPr>
            <a:spLocks noGrp="1"/>
          </p:cNvSpPr>
          <p:nvPr>
            <p:ph type="title"/>
          </p:nvPr>
        </p:nvSpPr>
        <p:spPr>
          <a:xfrm>
            <a:off x="214282" y="4929198"/>
            <a:ext cx="8229600" cy="1143000"/>
          </a:xfrm>
        </p:spPr>
        <p:txBody>
          <a:bodyPr>
            <a:normAutofit/>
          </a:bodyPr>
          <a:lstStyle/>
          <a:p>
            <a:r>
              <a:rPr lang="tr-TR" sz="1400" dirty="0" err="1" smtClean="0"/>
              <a:t>Tkys</a:t>
            </a:r>
            <a:r>
              <a:rPr lang="tr-TR" sz="1400" dirty="0" smtClean="0"/>
              <a:t>  sistemini açınca. Sırasıyla </a:t>
            </a:r>
            <a:br>
              <a:rPr lang="tr-TR" sz="1400" dirty="0" smtClean="0"/>
            </a:br>
            <a:r>
              <a:rPr lang="tr-TR" sz="1400" dirty="0" smtClean="0"/>
              <a:t>1- Taşınır mal işlemleri</a:t>
            </a:r>
            <a:br>
              <a:rPr lang="tr-TR" sz="1400" dirty="0" smtClean="0"/>
            </a:br>
            <a:r>
              <a:rPr lang="tr-TR" sz="1400" dirty="0" smtClean="0"/>
              <a:t>          2- Onaylı taşınır işlem fişleri</a:t>
            </a:r>
            <a:br>
              <a:rPr lang="tr-TR" sz="1400" dirty="0" smtClean="0"/>
            </a:br>
            <a:r>
              <a:rPr lang="tr-TR" sz="1400" dirty="0" smtClean="0"/>
              <a:t>3- Giriş </a:t>
            </a:r>
            <a:r>
              <a:rPr lang="tr-TR" sz="1400" dirty="0" err="1" smtClean="0"/>
              <a:t>tifleri</a:t>
            </a:r>
            <a:r>
              <a:rPr lang="tr-TR" sz="1400" dirty="0" smtClean="0"/>
              <a:t>   tıklanır.</a:t>
            </a:r>
            <a:endParaRPr lang="tr-TR" sz="1400" dirty="0"/>
          </a:p>
        </p:txBody>
      </p:sp>
      <p:pic>
        <p:nvPicPr>
          <p:cNvPr id="6" name="Picture 2" descr="http://www.bereketmotor.com/images/urun/1/1.png"/>
          <p:cNvPicPr>
            <a:picLocks noChangeAspect="1" noChangeArrowheads="1"/>
          </p:cNvPicPr>
          <p:nvPr/>
        </p:nvPicPr>
        <p:blipFill>
          <a:blip r:embed="rId3" cstate="print"/>
          <a:srcRect/>
          <a:stretch>
            <a:fillRect/>
          </a:stretch>
        </p:blipFill>
        <p:spPr bwMode="auto">
          <a:xfrm>
            <a:off x="1071538" y="785794"/>
            <a:ext cx="285752" cy="357190"/>
          </a:xfrm>
          <a:prstGeom prst="rect">
            <a:avLst/>
          </a:prstGeom>
          <a:noFill/>
        </p:spPr>
      </p:pic>
      <p:pic>
        <p:nvPicPr>
          <p:cNvPr id="7" name="Picture 8" descr="http://www.abilityprofessional.com/wp-content/uploads/2014/10/number-2-clipart-22099-number-2-button-design.png"/>
          <p:cNvPicPr>
            <a:picLocks noChangeAspect="1" noChangeArrowheads="1"/>
          </p:cNvPicPr>
          <p:nvPr/>
        </p:nvPicPr>
        <p:blipFill>
          <a:blip r:embed="rId4" cstate="print"/>
          <a:srcRect/>
          <a:stretch>
            <a:fillRect/>
          </a:stretch>
        </p:blipFill>
        <p:spPr bwMode="auto">
          <a:xfrm>
            <a:off x="1500166" y="3500438"/>
            <a:ext cx="357190" cy="285752"/>
          </a:xfrm>
          <a:prstGeom prst="rect">
            <a:avLst/>
          </a:prstGeom>
          <a:noFill/>
        </p:spPr>
      </p:pic>
      <p:pic>
        <p:nvPicPr>
          <p:cNvPr id="8" name="Picture 10" descr="http://www.tffa.org/wp-content/uploads/2012/12/3.png"/>
          <p:cNvPicPr>
            <a:picLocks noChangeAspect="1" noChangeArrowheads="1"/>
          </p:cNvPicPr>
          <p:nvPr/>
        </p:nvPicPr>
        <p:blipFill>
          <a:blip r:embed="rId5" cstate="print"/>
          <a:srcRect/>
          <a:stretch>
            <a:fillRect/>
          </a:stretch>
        </p:blipFill>
        <p:spPr bwMode="auto">
          <a:xfrm>
            <a:off x="3000364" y="1000108"/>
            <a:ext cx="285752" cy="35719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714348" y="5214950"/>
            <a:ext cx="7715304" cy="714380"/>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4400" dirty="0" err="1" smtClean="0">
                <a:solidFill>
                  <a:srgbClr val="FF0000"/>
                </a:solidFill>
                <a:latin typeface="+mj-lt"/>
                <a:ea typeface="+mj-ea"/>
                <a:cs typeface="+mj-cs"/>
              </a:rPr>
              <a:t>Tc</a:t>
            </a:r>
            <a:r>
              <a:rPr lang="tr-TR" sz="4400" dirty="0" smtClean="0">
                <a:solidFill>
                  <a:srgbClr val="FF0000"/>
                </a:solidFill>
                <a:latin typeface="+mj-lt"/>
                <a:ea typeface="+mj-ea"/>
                <a:cs typeface="+mj-cs"/>
              </a:rPr>
              <a:t> kimlik no </a:t>
            </a:r>
            <a:r>
              <a:rPr lang="tr-TR" sz="4400" dirty="0" smtClean="0">
                <a:latin typeface="+mj-lt"/>
                <a:ea typeface="+mj-ea"/>
                <a:cs typeface="+mj-cs"/>
              </a:rPr>
              <a:t>ve </a:t>
            </a:r>
            <a:r>
              <a:rPr lang="tr-TR" sz="4400" dirty="0" smtClean="0">
                <a:solidFill>
                  <a:srgbClr val="FF0000"/>
                </a:solidFill>
                <a:latin typeface="+mj-lt"/>
                <a:ea typeface="+mj-ea"/>
                <a:cs typeface="+mj-cs"/>
              </a:rPr>
              <a:t>şifre</a:t>
            </a:r>
            <a:r>
              <a:rPr lang="tr-TR" sz="4400" dirty="0" smtClean="0">
                <a:latin typeface="+mj-lt"/>
                <a:ea typeface="+mj-ea"/>
                <a:cs typeface="+mj-cs"/>
              </a:rPr>
              <a:t> girilerek sisteme giriş yapılır. </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C:\Users\dell\Desktop\devir alma\3.png"/>
          <p:cNvPicPr>
            <a:picLocks noChangeAspect="1" noChangeArrowheads="1"/>
          </p:cNvPicPr>
          <p:nvPr/>
        </p:nvPicPr>
        <p:blipFill>
          <a:blip r:embed="rId2" cstate="print"/>
          <a:srcRect/>
          <a:stretch>
            <a:fillRect/>
          </a:stretch>
        </p:blipFill>
        <p:spPr bwMode="auto">
          <a:xfrm>
            <a:off x="1928794" y="285728"/>
            <a:ext cx="5092700" cy="49545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5500702"/>
            <a:ext cx="8229600" cy="1143000"/>
          </a:xfrm>
        </p:spPr>
        <p:txBody>
          <a:bodyPr>
            <a:normAutofit/>
          </a:bodyPr>
          <a:lstStyle/>
          <a:p>
            <a:r>
              <a:rPr lang="tr-TR" sz="1600" dirty="0" smtClean="0"/>
              <a:t>Açılan ekranda ilk satırdaki </a:t>
            </a:r>
            <a:r>
              <a:rPr lang="tr-TR" sz="1600" dirty="0" err="1" smtClean="0"/>
              <a:t>tif</a:t>
            </a:r>
            <a:r>
              <a:rPr lang="tr-TR" sz="1600" dirty="0" smtClean="0"/>
              <a:t> işlemi tıklanır. Ve  ‘rapor göster’ butonuna tıklanır.</a:t>
            </a:r>
            <a:endParaRPr lang="tr-TR" sz="1600" dirty="0"/>
          </a:p>
        </p:txBody>
      </p:sp>
      <p:pic>
        <p:nvPicPr>
          <p:cNvPr id="4" name="Picture 2"/>
          <p:cNvPicPr>
            <a:picLocks noGrp="1" noChangeAspect="1" noChangeArrowheads="1"/>
          </p:cNvPicPr>
          <p:nvPr>
            <p:ph idx="1"/>
          </p:nvPr>
        </p:nvPicPr>
        <p:blipFill>
          <a:blip r:embed="rId2" cstate="print"/>
          <a:srcRect/>
          <a:stretch>
            <a:fillRect/>
          </a:stretch>
        </p:blipFill>
        <p:spPr>
          <a:xfrm>
            <a:off x="0" y="0"/>
            <a:ext cx="9144000" cy="4786313"/>
          </a:xfrm>
        </p:spPr>
      </p:pic>
      <p:sp>
        <p:nvSpPr>
          <p:cNvPr id="5" name="4 Oval"/>
          <p:cNvSpPr/>
          <p:nvPr/>
        </p:nvSpPr>
        <p:spPr>
          <a:xfrm flipV="1">
            <a:off x="3286116" y="1643050"/>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Sağ Ok"/>
          <p:cNvSpPr/>
          <p:nvPr/>
        </p:nvSpPr>
        <p:spPr>
          <a:xfrm rot="13032074">
            <a:off x="4027700" y="3016760"/>
            <a:ext cx="1071570"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142852"/>
            <a:ext cx="3786214" cy="6500858"/>
          </a:xfrm>
        </p:spPr>
        <p:txBody>
          <a:bodyPr>
            <a:normAutofit/>
          </a:bodyPr>
          <a:lstStyle/>
          <a:p>
            <a:r>
              <a:rPr lang="tr-TR" sz="1400" dirty="0" smtClean="0"/>
              <a:t>Karşımıza gelen taşınır işlem fişi bu şekildedir. </a:t>
            </a:r>
            <a:br>
              <a:rPr lang="tr-TR" sz="1400" dirty="0" smtClean="0"/>
            </a:br>
            <a:r>
              <a:rPr lang="tr-TR" sz="1400" dirty="0" smtClean="0"/>
              <a:t/>
            </a:r>
            <a:br>
              <a:rPr lang="tr-TR" sz="1400" dirty="0" smtClean="0"/>
            </a:br>
            <a:r>
              <a:rPr lang="tr-TR" sz="1400" dirty="0" smtClean="0"/>
              <a:t>‘</a:t>
            </a:r>
            <a:r>
              <a:rPr lang="tr-TR" sz="1400" dirty="0" smtClean="0">
                <a:solidFill>
                  <a:srgbClr val="FF0000"/>
                </a:solidFill>
              </a:rPr>
              <a:t>Dikkat edilecek husus</a:t>
            </a:r>
            <a:r>
              <a:rPr lang="tr-TR" sz="1400" dirty="0" smtClean="0"/>
              <a:t>’</a:t>
            </a:r>
            <a:br>
              <a:rPr lang="tr-TR" sz="1400" dirty="0" smtClean="0"/>
            </a:br>
            <a:r>
              <a:rPr lang="tr-TR" sz="1400" dirty="0" smtClean="0"/>
              <a:t/>
            </a:r>
            <a:br>
              <a:rPr lang="tr-TR" sz="1400" dirty="0" smtClean="0"/>
            </a:br>
            <a:r>
              <a:rPr lang="tr-TR" sz="1400" dirty="0" smtClean="0"/>
              <a:t>taşınır işlem fişinde </a:t>
            </a:r>
            <a:r>
              <a:rPr lang="tr-TR" sz="1400" dirty="0" smtClean="0">
                <a:solidFill>
                  <a:srgbClr val="FF0000"/>
                </a:solidFill>
              </a:rPr>
              <a:t>tahakkuk numarası </a:t>
            </a:r>
            <a:r>
              <a:rPr lang="tr-TR" sz="1400" dirty="0" smtClean="0"/>
              <a:t>olmasıdır.</a:t>
            </a:r>
            <a:br>
              <a:rPr lang="tr-TR" sz="1400" dirty="0" smtClean="0"/>
            </a:br>
            <a:r>
              <a:rPr lang="tr-TR" sz="1400" dirty="0" smtClean="0"/>
              <a:t>Tahakkuk numarası olmayan fişler geçerli değildir.</a:t>
            </a:r>
            <a:br>
              <a:rPr lang="tr-TR" sz="1400" dirty="0" smtClean="0"/>
            </a:br>
            <a:r>
              <a:rPr lang="tr-TR" sz="1400" dirty="0" smtClean="0"/>
              <a:t>Tahakkuk numarası yok ise sayfa F5 ile yenilenerek tekrar rapor göster butonuna tıklanır.</a:t>
            </a:r>
            <a:br>
              <a:rPr lang="tr-TR" sz="1400" dirty="0" smtClean="0"/>
            </a:br>
            <a:r>
              <a:rPr lang="tr-TR" sz="1400" dirty="0" smtClean="0"/>
              <a:t>Bu sayede tahakkuk numarası gelmiş olur.</a:t>
            </a:r>
            <a:br>
              <a:rPr lang="tr-TR" sz="1400" dirty="0" smtClean="0"/>
            </a:br>
            <a:r>
              <a:rPr lang="tr-TR" sz="1400" dirty="0" smtClean="0"/>
              <a:t/>
            </a:r>
            <a:br>
              <a:rPr lang="tr-TR" sz="1400" dirty="0" smtClean="0"/>
            </a:br>
            <a:r>
              <a:rPr lang="tr-TR" sz="1400" dirty="0" smtClean="0"/>
              <a:t>Tüm işlemlerden sonra taşınır işlem fişi 3 nüsha olarak çıkarılır, imzalanır.  İlçeye bağlı  mal müdürlüğünden onaylatıldıktan sonra;</a:t>
            </a:r>
            <a:br>
              <a:rPr lang="tr-TR" sz="1400" dirty="0" smtClean="0"/>
            </a:br>
            <a:r>
              <a:rPr lang="tr-TR" sz="1400" dirty="0" smtClean="0"/>
              <a:t>Bir nüshası maliye , bir nüshası okulda, bir nüshası da ilçe milli eğitim destek şubesi TKYS sorumlusuna verilmek üzere işlem tamamlanmıştır.</a:t>
            </a:r>
            <a:endParaRPr lang="tr-TR" sz="1400" dirty="0"/>
          </a:p>
        </p:txBody>
      </p:sp>
      <p:graphicFrame>
        <p:nvGraphicFramePr>
          <p:cNvPr id="29698" name="Object 2"/>
          <p:cNvGraphicFramePr>
            <a:graphicFrameLocks noChangeAspect="1"/>
          </p:cNvGraphicFramePr>
          <p:nvPr/>
        </p:nvGraphicFramePr>
        <p:xfrm>
          <a:off x="3857588" y="0"/>
          <a:ext cx="5286412" cy="6858000"/>
        </p:xfrm>
        <a:graphic>
          <a:graphicData uri="http://schemas.openxmlformats.org/presentationml/2006/ole">
            <p:oleObj spid="_x0000_s29698" name="Acrobat Document" r:id="rId3" imgW="5667119" imgH="8019810" progId="AcroExch.Document.11">
              <p:embed/>
            </p:oleObj>
          </a:graphicData>
        </a:graphic>
      </p:graphicFrame>
      <p:sp>
        <p:nvSpPr>
          <p:cNvPr id="5" name="4 Sağ Ok"/>
          <p:cNvSpPr/>
          <p:nvPr/>
        </p:nvSpPr>
        <p:spPr>
          <a:xfrm rot="19314390">
            <a:off x="4290914" y="629699"/>
            <a:ext cx="1814135" cy="68325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5429264"/>
            <a:ext cx="8115328" cy="439718"/>
          </a:xfrm>
        </p:spPr>
        <p:txBody>
          <a:bodyPr>
            <a:noAutofit/>
          </a:bodyPr>
          <a:lstStyle/>
          <a:p>
            <a:r>
              <a:rPr lang="tr-TR" sz="1800" dirty="0" smtClean="0"/>
              <a:t>Taşınır mal işlemlerinden onaylama işlemleri tıklanır. Daha sonra giriş </a:t>
            </a:r>
            <a:r>
              <a:rPr lang="tr-TR" sz="1800" dirty="0" err="1" smtClean="0"/>
              <a:t>tifleri</a:t>
            </a:r>
            <a:r>
              <a:rPr lang="tr-TR" sz="1800" dirty="0" smtClean="0"/>
              <a:t> seçilir.</a:t>
            </a:r>
            <a:br>
              <a:rPr lang="tr-TR" sz="1800" dirty="0" smtClean="0"/>
            </a:br>
            <a:r>
              <a:rPr lang="tr-TR" sz="1800" dirty="0" smtClean="0"/>
              <a:t> Onaysız olan fişlere ait rapor göster düğmesine tıklanarak raporda görülen malzemelerin gerçekte alınan malzemelerle aynı olup olmadığı kontrol edilir. </a:t>
            </a:r>
            <a:br>
              <a:rPr lang="tr-TR" sz="1800" dirty="0" smtClean="0"/>
            </a:br>
            <a:r>
              <a:rPr lang="tr-TR" sz="1800" dirty="0" smtClean="0"/>
              <a:t>Raporun hatasız olduğu anlaşıldığı takdirde devir alma işlemine devam edilir.</a:t>
            </a:r>
            <a:endParaRPr lang="tr-TR" sz="1800" dirty="0"/>
          </a:p>
        </p:txBody>
      </p:sp>
      <p:pic>
        <p:nvPicPr>
          <p:cNvPr id="4" name="Picture 2" descr="C:\Users\dell\Desktop\devir alma\1.png"/>
          <p:cNvPicPr>
            <a:picLocks noGrp="1" noChangeAspect="1" noChangeArrowheads="1"/>
          </p:cNvPicPr>
          <p:nvPr>
            <p:ph idx="1"/>
          </p:nvPr>
        </p:nvPicPr>
        <p:blipFill>
          <a:blip r:embed="rId2" cstate="print"/>
          <a:srcRect/>
          <a:stretch>
            <a:fillRect/>
          </a:stretch>
        </p:blipFill>
        <p:spPr bwMode="auto">
          <a:xfrm>
            <a:off x="0" y="0"/>
            <a:ext cx="9144000" cy="4954591"/>
          </a:xfrm>
          <a:prstGeom prst="rect">
            <a:avLst/>
          </a:prstGeom>
          <a:noFill/>
        </p:spPr>
      </p:pic>
      <p:sp>
        <p:nvSpPr>
          <p:cNvPr id="7" name="6 Oval"/>
          <p:cNvSpPr/>
          <p:nvPr/>
        </p:nvSpPr>
        <p:spPr>
          <a:xfrm>
            <a:off x="2357422" y="642918"/>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Oval"/>
          <p:cNvSpPr/>
          <p:nvPr/>
        </p:nvSpPr>
        <p:spPr>
          <a:xfrm>
            <a:off x="3000364" y="1500174"/>
            <a:ext cx="938211"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2 Oval"/>
          <p:cNvSpPr/>
          <p:nvPr/>
        </p:nvSpPr>
        <p:spPr>
          <a:xfrm>
            <a:off x="1" y="642918"/>
            <a:ext cx="100010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3 Oval"/>
          <p:cNvSpPr/>
          <p:nvPr/>
        </p:nvSpPr>
        <p:spPr>
          <a:xfrm>
            <a:off x="214282" y="1928802"/>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14 Sağ Ok"/>
          <p:cNvSpPr/>
          <p:nvPr/>
        </p:nvSpPr>
        <p:spPr>
          <a:xfrm rot="8511069">
            <a:off x="3580624" y="650802"/>
            <a:ext cx="1000132" cy="14287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16" name="15 Oval"/>
          <p:cNvSpPr/>
          <p:nvPr/>
        </p:nvSpPr>
        <p:spPr>
          <a:xfrm>
            <a:off x="2928926" y="928670"/>
            <a:ext cx="723897"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5805264"/>
            <a:ext cx="8043890" cy="296842"/>
          </a:xfrm>
        </p:spPr>
        <p:txBody>
          <a:bodyPr>
            <a:noAutofit/>
          </a:bodyPr>
          <a:lstStyle/>
          <a:p>
            <a:r>
              <a:rPr lang="tr-TR" sz="2000" dirty="0" smtClean="0"/>
              <a:t>Onaysız olan bir işlem tıklanır .</a:t>
            </a:r>
            <a:endParaRPr lang="tr-TR" sz="2000" dirty="0"/>
          </a:p>
        </p:txBody>
      </p:sp>
      <p:pic>
        <p:nvPicPr>
          <p:cNvPr id="4" name="Picture 2" descr="C:\Users\dell\Desktop\devir alma\1.png"/>
          <p:cNvPicPr>
            <a:picLocks noGrp="1" noChangeAspect="1" noChangeArrowheads="1"/>
          </p:cNvPicPr>
          <p:nvPr>
            <p:ph idx="1"/>
          </p:nvPr>
        </p:nvPicPr>
        <p:blipFill>
          <a:blip r:embed="rId2" cstate="print"/>
          <a:srcRect/>
          <a:stretch>
            <a:fillRect/>
          </a:stretch>
        </p:blipFill>
        <p:spPr bwMode="auto">
          <a:xfrm>
            <a:off x="0" y="0"/>
            <a:ext cx="9144000" cy="5733256"/>
          </a:xfrm>
          <a:prstGeom prst="rect">
            <a:avLst/>
          </a:prstGeom>
          <a:noFill/>
        </p:spPr>
      </p:pic>
      <p:sp>
        <p:nvSpPr>
          <p:cNvPr id="5" name="4 Aşağı Ok"/>
          <p:cNvSpPr/>
          <p:nvPr/>
        </p:nvSpPr>
        <p:spPr>
          <a:xfrm rot="6736346">
            <a:off x="3919777" y="1647613"/>
            <a:ext cx="256733" cy="78581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857760"/>
            <a:ext cx="8215370" cy="857256"/>
          </a:xfrm>
        </p:spPr>
        <p:txBody>
          <a:bodyPr>
            <a:normAutofit fontScale="90000"/>
          </a:bodyPr>
          <a:lstStyle/>
          <a:p>
            <a:r>
              <a:rPr lang="tr-TR" sz="1800" dirty="0" smtClean="0"/>
              <a:t>Bir tanesini tıkladıktan sonra malzemeler geçici ambarda olduğu için, bu malzemeleri </a:t>
            </a:r>
            <a:br>
              <a:rPr lang="tr-TR" sz="1800" dirty="0" smtClean="0"/>
            </a:br>
            <a:r>
              <a:rPr lang="tr-TR" sz="1800" dirty="0" smtClean="0"/>
              <a:t>ambarımıza kaydetme işlemi yapacağız . </a:t>
            </a:r>
            <a:br>
              <a:rPr lang="tr-TR" sz="1800" dirty="0" smtClean="0"/>
            </a:br>
            <a:r>
              <a:rPr lang="tr-TR" sz="1800" dirty="0" smtClean="0"/>
              <a:t>Bu işlem için ‘</a:t>
            </a:r>
            <a:r>
              <a:rPr lang="tr-TR" sz="1800" dirty="0" smtClean="0">
                <a:solidFill>
                  <a:srgbClr val="FF0000"/>
                </a:solidFill>
              </a:rPr>
              <a:t>düzenle detay göster</a:t>
            </a:r>
            <a:r>
              <a:rPr lang="tr-TR" sz="1800" dirty="0" smtClean="0"/>
              <a:t>’</a:t>
            </a:r>
            <a:r>
              <a:rPr lang="tr-TR" sz="1800" dirty="0" smtClean="0">
                <a:solidFill>
                  <a:srgbClr val="FF0000"/>
                </a:solidFill>
              </a:rPr>
              <a:t> </a:t>
            </a:r>
            <a:r>
              <a:rPr lang="tr-TR" sz="1800" dirty="0" smtClean="0"/>
              <a:t>butonuna tıklamamız gerekiyor</a:t>
            </a:r>
            <a:endParaRPr lang="tr-TR" sz="1800" dirty="0"/>
          </a:p>
        </p:txBody>
      </p:sp>
      <p:pic>
        <p:nvPicPr>
          <p:cNvPr id="4" name="Picture 2" descr="C:\Users\dell\Desktop\devir alma\1.png"/>
          <p:cNvPicPr>
            <a:picLocks noGrp="1" noChangeAspect="1" noChangeArrowheads="1"/>
          </p:cNvPicPr>
          <p:nvPr>
            <p:ph idx="1"/>
          </p:nvPr>
        </p:nvPicPr>
        <p:blipFill>
          <a:blip r:embed="rId2" cstate="print"/>
          <a:srcRect/>
          <a:stretch>
            <a:fillRect/>
          </a:stretch>
        </p:blipFill>
        <p:spPr bwMode="auto">
          <a:xfrm>
            <a:off x="428596" y="142852"/>
            <a:ext cx="7765099" cy="4525963"/>
          </a:xfrm>
          <a:prstGeom prst="rect">
            <a:avLst/>
          </a:prstGeom>
          <a:noFill/>
        </p:spPr>
      </p:pic>
      <p:sp>
        <p:nvSpPr>
          <p:cNvPr id="5" name="4 Sağ Ok"/>
          <p:cNvSpPr/>
          <p:nvPr/>
        </p:nvSpPr>
        <p:spPr>
          <a:xfrm rot="11549098">
            <a:off x="3441840" y="1590323"/>
            <a:ext cx="857256" cy="21262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tr-TR"/>
          </a:p>
        </p:txBody>
      </p:sp>
      <p:sp>
        <p:nvSpPr>
          <p:cNvPr id="6" name="5 Oval"/>
          <p:cNvSpPr/>
          <p:nvPr/>
        </p:nvSpPr>
        <p:spPr>
          <a:xfrm>
            <a:off x="1928794" y="1000108"/>
            <a:ext cx="1223963"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Administrator\Desktop\3.PNG"/>
          <p:cNvPicPr>
            <a:picLocks noGrp="1" noChangeAspect="1" noChangeArrowheads="1"/>
          </p:cNvPicPr>
          <p:nvPr>
            <p:ph idx="1"/>
          </p:nvPr>
        </p:nvPicPr>
        <p:blipFill>
          <a:blip r:embed="rId2" cstate="print"/>
          <a:srcRect/>
          <a:stretch>
            <a:fillRect/>
          </a:stretch>
        </p:blipFill>
        <p:spPr>
          <a:xfrm>
            <a:off x="0" y="0"/>
            <a:ext cx="9144000" cy="5009658"/>
          </a:xfrm>
          <a:noFill/>
        </p:spPr>
      </p:pic>
      <p:sp>
        <p:nvSpPr>
          <p:cNvPr id="6" name="5 Oval"/>
          <p:cNvSpPr/>
          <p:nvPr/>
        </p:nvSpPr>
        <p:spPr>
          <a:xfrm flipV="1">
            <a:off x="428596" y="2928934"/>
            <a:ext cx="1655763"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6 Oval"/>
          <p:cNvSpPr/>
          <p:nvPr/>
        </p:nvSpPr>
        <p:spPr>
          <a:xfrm flipV="1">
            <a:off x="2786050" y="2786058"/>
            <a:ext cx="1655763"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1 Başlık"/>
          <p:cNvSpPr>
            <a:spLocks noGrp="1"/>
          </p:cNvSpPr>
          <p:nvPr>
            <p:ph type="title"/>
          </p:nvPr>
        </p:nvSpPr>
        <p:spPr>
          <a:xfrm>
            <a:off x="0" y="5000636"/>
            <a:ext cx="9144000" cy="1857364"/>
          </a:xfrm>
        </p:spPr>
        <p:txBody>
          <a:bodyPr>
            <a:normAutofit/>
          </a:bodyPr>
          <a:lstStyle/>
          <a:p>
            <a:r>
              <a:rPr lang="tr-TR" sz="1400" dirty="0" smtClean="0"/>
              <a:t>Gelen ekranda malzemeler listelenir.  Gelen malzemeler az sayıda ise sol tarafta bulunan </a:t>
            </a:r>
            <a:r>
              <a:rPr lang="tr-TR" sz="1400" dirty="0" smtClean="0">
                <a:solidFill>
                  <a:srgbClr val="FF0000"/>
                </a:solidFill>
              </a:rPr>
              <a:t>ürün kodu </a:t>
            </a:r>
            <a:r>
              <a:rPr lang="tr-TR" sz="1400" dirty="0" smtClean="0"/>
              <a:t>ile bütün malzemeleri seçip </a:t>
            </a:r>
            <a:r>
              <a:rPr lang="tr-TR" sz="1400" dirty="0" smtClean="0">
                <a:solidFill>
                  <a:srgbClr val="FF0000"/>
                </a:solidFill>
              </a:rPr>
              <a:t>ambar güncelleme </a:t>
            </a:r>
            <a:r>
              <a:rPr lang="tr-TR" sz="1400" dirty="0" smtClean="0"/>
              <a:t>butonuna tıklayabiliriz.</a:t>
            </a:r>
            <a:br>
              <a:rPr lang="tr-TR" sz="1400" dirty="0" smtClean="0"/>
            </a:br>
            <a:r>
              <a:rPr lang="tr-TR" sz="1400" dirty="0" smtClean="0">
                <a:solidFill>
                  <a:srgbClr val="FF0000"/>
                </a:solidFill>
              </a:rPr>
              <a:t>NOT</a:t>
            </a:r>
            <a:r>
              <a:rPr lang="tr-TR" sz="1400" dirty="0" smtClean="0"/>
              <a:t>: Gelen malzemeler çok sayıda veya sistemsel bir hatadan kaynaklanan sorun var ise, güncelleme işlemi yapmayacaktır. Böyle bir sorunla karşılaşılınca </a:t>
            </a:r>
            <a:r>
              <a:rPr lang="tr-TR" sz="1400" dirty="0" smtClean="0">
                <a:solidFill>
                  <a:srgbClr val="FF0000"/>
                </a:solidFill>
              </a:rPr>
              <a:t>ürün kodu </a:t>
            </a:r>
            <a:r>
              <a:rPr lang="tr-TR" sz="1400" dirty="0" smtClean="0"/>
              <a:t>butonuna basmadan (yani tümünü seçmeden) malzemelerin bulunduğu butonlar teker teker işaretlenir. En fazla 50 buton işaretlenir. Sistem kabul etmiyor ise bu sayı azaltılarak düşürülür.(bazen 20 bile kabul etmediği oluyor)</a:t>
            </a:r>
            <a:endParaRPr lang="tr-T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500702"/>
            <a:ext cx="8258204" cy="511156"/>
          </a:xfrm>
        </p:spPr>
        <p:txBody>
          <a:bodyPr>
            <a:normAutofit/>
          </a:bodyPr>
          <a:lstStyle/>
          <a:p>
            <a:r>
              <a:rPr lang="tr-TR" sz="1800" dirty="0" smtClean="0"/>
              <a:t>Okulumuzun devir alacağı malzemenin muhteviyatına göre ilgili ambar seçilir.</a:t>
            </a:r>
            <a:endParaRPr lang="tr-TR" sz="1800" dirty="0"/>
          </a:p>
        </p:txBody>
      </p:sp>
      <p:pic>
        <p:nvPicPr>
          <p:cNvPr id="4" name="Picture 3" descr="C:\Users\Administrator\Desktop\4.PNG"/>
          <p:cNvPicPr>
            <a:picLocks noChangeAspect="1" noChangeArrowheads="1"/>
          </p:cNvPicPr>
          <p:nvPr/>
        </p:nvPicPr>
        <p:blipFill>
          <a:blip r:embed="rId2" cstate="print"/>
          <a:srcRect/>
          <a:stretch>
            <a:fillRect/>
          </a:stretch>
        </p:blipFill>
        <p:spPr bwMode="auto">
          <a:xfrm>
            <a:off x="142844" y="142852"/>
            <a:ext cx="8821737" cy="5113337"/>
          </a:xfrm>
          <a:prstGeom prst="rect">
            <a:avLst/>
          </a:prstGeom>
          <a:noFill/>
          <a:ln w="9525">
            <a:noFill/>
            <a:miter lim="800000"/>
            <a:headEnd/>
            <a:tailEnd/>
          </a:ln>
        </p:spPr>
      </p:pic>
      <p:sp>
        <p:nvSpPr>
          <p:cNvPr id="5" name="4 Oval"/>
          <p:cNvSpPr/>
          <p:nvPr/>
        </p:nvSpPr>
        <p:spPr>
          <a:xfrm flipV="1">
            <a:off x="3000364" y="2428868"/>
            <a:ext cx="1870077"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929330"/>
            <a:ext cx="7972452" cy="714380"/>
          </a:xfrm>
        </p:spPr>
        <p:txBody>
          <a:bodyPr>
            <a:normAutofit/>
          </a:bodyPr>
          <a:lstStyle/>
          <a:p>
            <a:r>
              <a:rPr lang="tr-TR" sz="1800" dirty="0" smtClean="0"/>
              <a:t>Güncelle düğmesine tıklanır. Daha sonra kaydet butonuna tıklanarak malzemeleri geçici ambardan kendi ambarımıza almış oluruz.</a:t>
            </a:r>
            <a:endParaRPr lang="tr-TR" sz="1800" dirty="0"/>
          </a:p>
        </p:txBody>
      </p:sp>
      <p:pic>
        <p:nvPicPr>
          <p:cNvPr id="4" name="Picture 3" descr="C:\Users\Administrator\Desktop\5.PNG"/>
          <p:cNvPicPr>
            <a:picLocks noChangeAspect="1" noChangeArrowheads="1"/>
          </p:cNvPicPr>
          <p:nvPr/>
        </p:nvPicPr>
        <p:blipFill>
          <a:blip r:embed="rId2" cstate="print"/>
          <a:srcRect/>
          <a:stretch>
            <a:fillRect/>
          </a:stretch>
        </p:blipFill>
        <p:spPr bwMode="auto">
          <a:xfrm>
            <a:off x="285720" y="357166"/>
            <a:ext cx="8642350" cy="5113337"/>
          </a:xfrm>
          <a:prstGeom prst="rect">
            <a:avLst/>
          </a:prstGeom>
          <a:noFill/>
          <a:ln w="9525">
            <a:noFill/>
            <a:miter lim="800000"/>
            <a:headEnd/>
            <a:tailEnd/>
          </a:ln>
        </p:spPr>
      </p:pic>
      <p:sp>
        <p:nvSpPr>
          <p:cNvPr id="5" name="4 Oval"/>
          <p:cNvSpPr/>
          <p:nvPr/>
        </p:nvSpPr>
        <p:spPr>
          <a:xfrm flipV="1">
            <a:off x="3929058" y="2714620"/>
            <a:ext cx="92869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5429264"/>
            <a:ext cx="7772400" cy="428628"/>
          </a:xfrm>
        </p:spPr>
        <p:txBody>
          <a:bodyPr>
            <a:normAutofit fontScale="90000"/>
          </a:bodyPr>
          <a:lstStyle/>
          <a:p>
            <a:r>
              <a:rPr lang="tr-TR" sz="1600" dirty="0" smtClean="0"/>
              <a:t>Onayla tıklanır.  </a:t>
            </a:r>
            <a:br>
              <a:rPr lang="tr-TR" sz="1600" dirty="0" smtClean="0"/>
            </a:br>
            <a:r>
              <a:rPr lang="tr-TR" sz="1600" dirty="0" smtClean="0"/>
              <a:t>Aynı işlemler (eğer varsa)onaysız bekleyen diğer işlemler için de yapılır.  </a:t>
            </a:r>
            <a:endParaRPr lang="tr-TR" sz="1600" dirty="0"/>
          </a:p>
        </p:txBody>
      </p:sp>
      <p:pic>
        <p:nvPicPr>
          <p:cNvPr id="3074" name="Picture 2" descr="C:\Users\dell\Desktop\devir alma\8.png"/>
          <p:cNvPicPr>
            <a:picLocks noChangeAspect="1" noChangeArrowheads="1"/>
          </p:cNvPicPr>
          <p:nvPr/>
        </p:nvPicPr>
        <p:blipFill>
          <a:blip r:embed="rId2" cstate="print"/>
          <a:srcRect/>
          <a:stretch>
            <a:fillRect/>
          </a:stretch>
        </p:blipFill>
        <p:spPr bwMode="auto">
          <a:xfrm>
            <a:off x="0" y="142852"/>
            <a:ext cx="8947150" cy="5138737"/>
          </a:xfrm>
          <a:prstGeom prst="rect">
            <a:avLst/>
          </a:prstGeom>
          <a:noFill/>
        </p:spPr>
      </p:pic>
      <p:sp>
        <p:nvSpPr>
          <p:cNvPr id="5" name="4 Oval"/>
          <p:cNvSpPr/>
          <p:nvPr/>
        </p:nvSpPr>
        <p:spPr>
          <a:xfrm flipV="1">
            <a:off x="3500430" y="1000108"/>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5 Sağ Ok"/>
          <p:cNvSpPr/>
          <p:nvPr/>
        </p:nvSpPr>
        <p:spPr>
          <a:xfrm rot="11701640">
            <a:off x="3512335" y="1974095"/>
            <a:ext cx="928694" cy="214314"/>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TotalTime>
  <Words>234</Words>
  <Application>Microsoft Office PowerPoint</Application>
  <PresentationFormat>Ekran Gösterisi (4:3)</PresentationFormat>
  <Paragraphs>24</Paragraphs>
  <Slides>21</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21</vt:i4>
      </vt:variant>
    </vt:vector>
  </HeadingPairs>
  <TitlesOfParts>
    <vt:vector size="23" baseType="lpstr">
      <vt:lpstr>Ofis Teması</vt:lpstr>
      <vt:lpstr>Acrobat Document</vt:lpstr>
      <vt:lpstr>TKYS devir alma işlemi</vt:lpstr>
      <vt:lpstr>Slayt 2</vt:lpstr>
      <vt:lpstr>Taşınır mal işlemlerinden onaylama işlemleri tıklanır. Daha sonra giriş tifleri seçilir.  Onaysız olan fişlere ait rapor göster düğmesine tıklanarak raporda görülen malzemelerin gerçekte alınan malzemelerle aynı olup olmadığı kontrol edilir.  Raporun hatasız olduğu anlaşıldığı takdirde devir alma işlemine devam edilir.</vt:lpstr>
      <vt:lpstr>Onaysız olan bir işlem tıklanır .</vt:lpstr>
      <vt:lpstr>Bir tanesini tıkladıktan sonra malzemeler geçici ambarda olduğu için, bu malzemeleri  ambarımıza kaydetme işlemi yapacağız .  Bu işlem için ‘düzenle detay göster’ butonuna tıklamamız gerekiyor</vt:lpstr>
      <vt:lpstr>Gelen ekranda malzemeler listelenir.  Gelen malzemeler az sayıda ise sol tarafta bulunan ürün kodu ile bütün malzemeleri seçip ambar güncelleme butonuna tıklayabiliriz. NOT: Gelen malzemeler çok sayıda veya sistemsel bir hatadan kaynaklanan sorun var ise, güncelleme işlemi yapmayacaktır. Böyle bir sorunla karşılaşılınca ürün kodu butonuna basmadan (yani tümünü seçmeden) malzemelerin bulunduğu butonlar teker teker işaretlenir. En fazla 50 buton işaretlenir. Sistem kabul etmiyor ise bu sayı azaltılarak düşürülür.(bazen 20 bile kabul etmediği oluyor)</vt:lpstr>
      <vt:lpstr>Okulumuzun devir alacağı malzemenin muhteviyatına göre ilgili ambar seçilir.</vt:lpstr>
      <vt:lpstr>Güncelle düğmesine tıklanır. Daha sonra kaydet butonuna tıklanarak malzemeleri geçici ambardan kendi ambarımıza almış oluruz.</vt:lpstr>
      <vt:lpstr>Onayla tıklanır.   Aynı işlemler (eğer varsa)onaysız bekleyen diğer işlemler için de yapılır.  </vt:lpstr>
      <vt:lpstr>Onaylı taşınır işlem fişleri tıklanır. Yukarıdan da giriş tifleri tıklanır.</vt:lpstr>
      <vt:lpstr>Seçilen tif harcama yönetim sistemine gönder butonuna tıklanarak.  HYS ‘YE  gönderilir.</vt:lpstr>
      <vt:lpstr>Hys sistemine giriş</vt:lpstr>
      <vt:lpstr>Seçili alan tıklanır.</vt:lpstr>
      <vt:lpstr>Taşınır (TKYS) tıklanır. Oradan da ÖEB dışı işlem TIKLANIR.</vt:lpstr>
      <vt:lpstr>Açılan ekranda taşınır sorgula bölümü tıklanır. Taşınır sorgula bölümü karşımıza bu ekranı getirir.  İşlem tipi olarak devir alma  sekmesini seçerek hemen sağda bulunan tiflerden birinin üzerine çift tıklanır.</vt:lpstr>
      <vt:lpstr>Karşımıza gelen ekrana sırası ile 1-  Okulun vergi numarası yazılır ve bilgisayardan ‘enter’ tusuna basılır. 2- Yan tarafta bulunan AÇIKLAMA kısmı yazılır.(‘devir alma ‘ olarak  yazabilirsiniz.) 3- Sonra ‘KAYDET’ butonuna tıklanır. 4- En sonunda da ‘MUHASEBE BİRİMİNE GÖNDER’ butonuna tıklanır.           Artık HYS sistemiyle  işimiz kalmadı. Şimdi tekrar KBS’ den TKYS ‘ye giriş yapacaz. </vt:lpstr>
      <vt:lpstr>Eğer  ekranda görüldüğü gibi birden fazla işlem varsa  aynı adımlar  2. tif için de tekrar uygulanır. (yani slayt 15-16)  Yok ise KBS ‘den TKYS sistemine giriş yapılır.</vt:lpstr>
      <vt:lpstr>Slayt 18</vt:lpstr>
      <vt:lpstr>Tkys  sistemini açınca. Sırasıyla  1- Taşınır mal işlemleri           2- Onaylı taşınır işlem fişleri 3- Giriş tifleri   tıklanır.</vt:lpstr>
      <vt:lpstr>Açılan ekranda ilk satırdaki tif işlemi tıklanır. Ve  ‘rapor göster’ butonuna tıklanır.</vt:lpstr>
      <vt:lpstr>Karşımıza gelen taşınır işlem fişi bu şekildedir.   ‘Dikkat edilecek husus’  taşınır işlem fişinde tahakkuk numarası olmasıdır. Tahakkuk numarası olmayan fişler geçerli değildir. Tahakkuk numarası yok ise sayfa F5 ile yenilenerek tekrar rapor göster butonuna tıklanır. Bu sayede tahakkuk numarası gelmiş olur.  Tüm işlemlerden sonra taşınır işlem fişi 3 nüsha olarak çıkarılır, imzalanır.  İlçeye bağlı  mal müdürlüğünden onaylatıldıktan sonra; Bir nüshası maliye , bir nüshası okulda, bir nüshası da ilçe milli eğitim destek şubesi TKYS sorumlusuna verilmek üzere işlem tamamlanmıştır.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Tkys devir alma işlemi</dc:title>
  <dc:creator>dell</dc:creator>
  <cp:lastModifiedBy>dell</cp:lastModifiedBy>
  <cp:revision>61</cp:revision>
  <dcterms:created xsi:type="dcterms:W3CDTF">2015-02-23T07:03:55Z</dcterms:created>
  <dcterms:modified xsi:type="dcterms:W3CDTF">2015-03-06T12:25:53Z</dcterms:modified>
</cp:coreProperties>
</file>